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77" r:id="rId2"/>
    <p:sldId id="256" r:id="rId3"/>
    <p:sldId id="278" r:id="rId4"/>
    <p:sldId id="283" r:id="rId5"/>
    <p:sldId id="257" r:id="rId6"/>
    <p:sldId id="258" r:id="rId7"/>
    <p:sldId id="259" r:id="rId8"/>
    <p:sldId id="279" r:id="rId9"/>
    <p:sldId id="268" r:id="rId10"/>
    <p:sldId id="274" r:id="rId11"/>
    <p:sldId id="260" r:id="rId12"/>
    <p:sldId id="263" r:id="rId13"/>
    <p:sldId id="262" r:id="rId14"/>
    <p:sldId id="265" r:id="rId15"/>
    <p:sldId id="282" r:id="rId16"/>
    <p:sldId id="281" r:id="rId17"/>
    <p:sldId id="280" r:id="rId18"/>
    <p:sldId id="266" r:id="rId19"/>
    <p:sldId id="261" r:id="rId20"/>
    <p:sldId id="267" r:id="rId21"/>
    <p:sldId id="269" r:id="rId22"/>
    <p:sldId id="270" r:id="rId23"/>
    <p:sldId id="275" r:id="rId24"/>
    <p:sldId id="276" r:id="rId25"/>
    <p:sldId id="273" r:id="rId26"/>
    <p:sldId id="284" r:id="rId27"/>
    <p:sldId id="285" r:id="rId28"/>
    <p:sldId id="286" r:id="rId29"/>
    <p:sldId id="287" r:id="rId3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32" autoAdjust="0"/>
    <p:restoredTop sz="98592" autoAdjust="0"/>
  </p:normalViewPr>
  <p:slideViewPr>
    <p:cSldViewPr>
      <p:cViewPr varScale="1">
        <p:scale>
          <a:sx n="88" d="100"/>
          <a:sy n="88" d="100"/>
        </p:scale>
        <p:origin x="1330" y="67"/>
      </p:cViewPr>
      <p:guideLst>
        <p:guide orient="horz" pos="2160"/>
        <p:guide pos="2880"/>
      </p:guideLst>
    </p:cSldViewPr>
  </p:slideViewPr>
  <p:notesTextViewPr>
    <p:cViewPr>
      <p:scale>
        <a:sx n="100" d="100"/>
        <a:sy n="100" d="100"/>
      </p:scale>
      <p:origin x="0" y="0"/>
    </p:cViewPr>
  </p:notesTextViewPr>
  <p:notesViewPr>
    <p:cSldViewPr>
      <p:cViewPr varScale="1">
        <p:scale>
          <a:sx n="70" d="100"/>
          <a:sy n="70" d="100"/>
        </p:scale>
        <p:origin x="-281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18A83E8-7512-4A61-BEB4-861D87AA0648}" type="datetimeFigureOut">
              <a:rPr lang="nl-NL" smtClean="0"/>
              <a:pPr/>
              <a:t>31-10-2016</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AD90E79-F3C0-4A4B-8828-7602FFCD6C89}" type="slidenum">
              <a:rPr lang="nl-NL" smtClean="0"/>
              <a:pPr/>
              <a:t>‹nr.›</a:t>
            </a:fld>
            <a:endParaRPr lang="nl-NL"/>
          </a:p>
        </p:txBody>
      </p:sp>
    </p:spTree>
    <p:extLst>
      <p:ext uri="{BB962C8B-B14F-4D97-AF65-F5344CB8AC3E}">
        <p14:creationId xmlns:p14="http://schemas.microsoft.com/office/powerpoint/2010/main" val="1578622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BB8161-B047-47B6-930E-C3616D64DC69}" type="datetimeFigureOut">
              <a:rPr lang="nl-NL" smtClean="0"/>
              <a:pPr/>
              <a:t>31-10-2016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A7527F-C683-49B8-869E-1AEC7630705A}" type="slidenum">
              <a:rPr lang="nl-NL" smtClean="0"/>
              <a:pPr/>
              <a:t>‹nr.›</a:t>
            </a:fld>
            <a:endParaRPr lang="nl-NL"/>
          </a:p>
        </p:txBody>
      </p:sp>
    </p:spTree>
    <p:extLst>
      <p:ext uri="{BB962C8B-B14F-4D97-AF65-F5344CB8AC3E}">
        <p14:creationId xmlns:p14="http://schemas.microsoft.com/office/powerpoint/2010/main" val="1439101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6A7527F-C683-49B8-869E-1AEC7630705A}" type="slidenum">
              <a:rPr lang="nl-NL" smtClean="0"/>
              <a:pPr/>
              <a:t>2</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31-10-2016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31-10-2016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638F0FA-503B-447F-A02E-6BF1D880434F}" type="datetimeFigureOut">
              <a:rPr lang="nl-NL" smtClean="0"/>
              <a:pPr/>
              <a:t>31-10-2016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638F0FA-503B-447F-A02E-6BF1D880434F}" type="datetimeFigureOut">
              <a:rPr lang="nl-NL" smtClean="0"/>
              <a:pPr/>
              <a:t>31-10-2016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638F0FA-503B-447F-A02E-6BF1D880434F}" type="datetimeFigureOut">
              <a:rPr lang="nl-NL" smtClean="0"/>
              <a:pPr/>
              <a:t>31-10-2016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31-10-2016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31-10-2016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8F0FA-503B-447F-A02E-6BF1D880434F}" type="datetimeFigureOut">
              <a:rPr lang="nl-NL" smtClean="0"/>
              <a:pPr/>
              <a:t>31-10-2016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E7185-A582-4542-8FF0-969B3F80C0A5}"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images.google.nl/imgres?imgurl=http://www.nufoto.nl/wp-content/uploads/2008/08/nu_5e8f08db4a0a8aa49aace749b45f0c18f79510ea.jpg&amp;imgrefurl=http://www.nufoto.nl/2008/08/09/ganzen-hoeden-op-de-noordwijkse-boulevard/&amp;h=438&amp;w=658&amp;sz=82&amp;hl=nl&amp;start=47&amp;usg=__SISdEuUpE3rGpO1_ES0ozn9dwm4=&amp;tbnid=lCFcPT-Bu9tNRM:&amp;tbnh=92&amp;tbnw=138&amp;prev=/images?q=evenementen+dieren&amp;start=40&amp;gbv=2&amp;ndsp=20&amp;hl=nl&amp;sa=N" TargetMode="External"/><Relationship Id="rId7" Type="http://schemas.openxmlformats.org/officeDocument/2006/relationships/hyperlink" Target="http://images.google.nl/imgres?imgurl=http://www.andalusier-vereniging.nl/argeweb/downloads/evenementen%20florian.jpg&amp;imgrefurl=http://www.andalusier-vereniging.nl/index.php?paginaid=7&amp;h=600&amp;w=903&amp;sz=129&amp;hl=nl&amp;start=24&amp;usg=__Ztkrk-_WV8kWMZlY0JeyUIXk9pY=&amp;tbnid=Sqc9WKEPZACz8M:&amp;tbnh=98&amp;tbnw=147&amp;prev=/images?q=evenementen&amp;start=20&amp;gbv=2&amp;ndsp=20&amp;hl=nl&amp;sa=N"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images.google.nl/imgres?imgurl=http://www.deplukschuur.nl/res/default/parson_plukdag.jpg&amp;imgrefurl=http://www.deplukschuur.nl/Specialisatie.htm&amp;h=300&amp;w=400&amp;sz=69&amp;hl=nl&amp;start=19&amp;usg=__ch6_Y8a8yxLRLUMfh8k7IEi1gkc=&amp;tbnid=5utegqEfKHkwDM:&amp;tbnh=93&amp;tbnw=124&amp;prev=/images?q=evenementen+dieren&amp;gbv=2&amp;hl=nl" TargetMode="External"/><Relationship Id="rId10" Type="http://schemas.openxmlformats.org/officeDocument/2006/relationships/image" Target="../media/image5.jpeg"/><Relationship Id="rId4" Type="http://schemas.openxmlformats.org/officeDocument/2006/relationships/image" Target="../media/image2.jpeg"/><Relationship Id="rId9" Type="http://schemas.openxmlformats.org/officeDocument/2006/relationships/hyperlink" Target="http://images.google.nl/imgres?imgurl=http://www.4x4site.nl/images/evenementen.jpg&amp;imgrefurl=http://www.4x4site.nl/evenementen.php&amp;h=417&amp;w=640&amp;sz=69&amp;hl=nl&amp;start=17&amp;usg=__-Mz_G_efgqxaJOb4cFdkiH1-rkY=&amp;tbnid=6s0hj06LIHSkvM:&amp;tbnh=89&amp;tbnw=137&amp;prev=/images?q=evenementen&amp;gbv=2&amp;hl=nl&amp;sa=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nl.wikipedia.org/wiki/Scenarium" TargetMode="External"/><Relationship Id="rId3" Type="http://schemas.openxmlformats.org/officeDocument/2006/relationships/hyperlink" Target="http://nl.wikipedia.org/wiki/Screenplay" TargetMode="External"/><Relationship Id="rId7" Type="http://schemas.openxmlformats.org/officeDocument/2006/relationships/hyperlink" Target="http://nl.wikipedia.org/wiki/Scenario" TargetMode="External"/><Relationship Id="rId2" Type="http://schemas.openxmlformats.org/officeDocument/2006/relationships/hyperlink" Target="http://nl.wikipedia.org/wiki/Medium_(communicatiewetenschappen)" TargetMode="External"/><Relationship Id="rId1" Type="http://schemas.openxmlformats.org/officeDocument/2006/relationships/slideLayout" Target="../slideLayouts/slideLayout2.xml"/><Relationship Id="rId6" Type="http://schemas.openxmlformats.org/officeDocument/2006/relationships/hyperlink" Target="http://nl.wikipedia.org/wiki/Bruiloft" TargetMode="External"/><Relationship Id="rId5" Type="http://schemas.openxmlformats.org/officeDocument/2006/relationships/hyperlink" Target="http://nl.wikipedia.org/w/index.php?title=Kamp_(verblijf)&amp;action=edit&amp;redlink=1" TargetMode="External"/><Relationship Id="rId4" Type="http://schemas.openxmlformats.org/officeDocument/2006/relationships/hyperlink" Target="http://nl.wikipedia.org/wiki/Festival"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EEN DRAAIBOEK MAKEN.</a:t>
            </a:r>
            <a:endParaRPr lang="nl-NL" dirty="0"/>
          </a:p>
        </p:txBody>
      </p:sp>
      <p:pic>
        <p:nvPicPr>
          <p:cNvPr id="29698" name="Picture 2"/>
          <p:cNvPicPr>
            <a:picLocks noChangeAspect="1" noChangeArrowheads="1"/>
          </p:cNvPicPr>
          <p:nvPr/>
        </p:nvPicPr>
        <p:blipFill>
          <a:blip r:embed="rId2" cstate="print"/>
          <a:srcRect/>
          <a:stretch>
            <a:fillRect/>
          </a:stretch>
        </p:blipFill>
        <p:spPr bwMode="auto">
          <a:xfrm>
            <a:off x="6660232" y="1700808"/>
            <a:ext cx="1371600" cy="1181100"/>
          </a:xfrm>
          <a:prstGeom prst="rect">
            <a:avLst/>
          </a:prstGeom>
          <a:noFill/>
          <a:ln w="9525">
            <a:noFill/>
            <a:miter lim="800000"/>
            <a:headEnd/>
            <a:tailEnd/>
          </a:ln>
        </p:spPr>
      </p:pic>
      <p:pic>
        <p:nvPicPr>
          <p:cNvPr id="29699" name="Picture 3"/>
          <p:cNvPicPr>
            <a:picLocks noChangeAspect="1" noChangeArrowheads="1"/>
          </p:cNvPicPr>
          <p:nvPr/>
        </p:nvPicPr>
        <p:blipFill>
          <a:blip r:embed="rId2" cstate="print"/>
          <a:srcRect/>
          <a:stretch>
            <a:fillRect/>
          </a:stretch>
        </p:blipFill>
        <p:spPr bwMode="auto">
          <a:xfrm>
            <a:off x="1619672" y="1700808"/>
            <a:ext cx="1371600" cy="1181100"/>
          </a:xfrm>
          <a:prstGeom prst="rect">
            <a:avLst/>
          </a:prstGeom>
          <a:noFill/>
          <a:ln w="9525">
            <a:noFill/>
            <a:miter lim="800000"/>
            <a:headEnd/>
            <a:tailEnd/>
          </a:ln>
        </p:spPr>
      </p:pic>
      <p:pic>
        <p:nvPicPr>
          <p:cNvPr id="29700" name="Picture 4"/>
          <p:cNvPicPr>
            <a:picLocks noChangeAspect="1" noChangeArrowheads="1"/>
          </p:cNvPicPr>
          <p:nvPr/>
        </p:nvPicPr>
        <p:blipFill>
          <a:blip r:embed="rId2" cstate="print"/>
          <a:srcRect/>
          <a:stretch>
            <a:fillRect/>
          </a:stretch>
        </p:blipFill>
        <p:spPr bwMode="auto">
          <a:xfrm>
            <a:off x="1907704" y="5229200"/>
            <a:ext cx="1371600" cy="1181100"/>
          </a:xfrm>
          <a:prstGeom prst="rect">
            <a:avLst/>
          </a:prstGeom>
          <a:noFill/>
          <a:ln w="9525">
            <a:noFill/>
            <a:miter lim="800000"/>
            <a:headEnd/>
            <a:tailEnd/>
          </a:ln>
        </p:spPr>
      </p:pic>
      <p:pic>
        <p:nvPicPr>
          <p:cNvPr id="29701" name="Picture 5"/>
          <p:cNvPicPr>
            <a:picLocks noChangeAspect="1" noChangeArrowheads="1"/>
          </p:cNvPicPr>
          <p:nvPr/>
        </p:nvPicPr>
        <p:blipFill>
          <a:blip r:embed="rId2" cstate="print"/>
          <a:srcRect/>
          <a:stretch>
            <a:fillRect/>
          </a:stretch>
        </p:blipFill>
        <p:spPr bwMode="auto">
          <a:xfrm>
            <a:off x="6660232" y="5157192"/>
            <a:ext cx="1371600" cy="1181100"/>
          </a:xfrm>
          <a:prstGeom prst="rect">
            <a:avLst/>
          </a:prstGeom>
          <a:noFill/>
          <a:ln w="9525">
            <a:noFill/>
            <a:miter lim="800000"/>
            <a:headEnd/>
            <a:tailEnd/>
          </a:ln>
        </p:spPr>
      </p:pic>
      <p:pic>
        <p:nvPicPr>
          <p:cNvPr id="8" name="Picture 17" descr="nu_5e8f08db4a0a8aa49aace749b45f0c18f79510ea">
            <a:hlinkClick r:id="rId3"/>
          </p:cNvPr>
          <p:cNvPicPr>
            <a:picLocks noGrp="1" noChangeAspect="1" noChangeArrowheads="1"/>
          </p:cNvPicPr>
          <p:nvPr>
            <p:ph idx="1"/>
          </p:nvPr>
        </p:nvPicPr>
        <p:blipFill>
          <a:blip r:embed="rId4" cstate="print"/>
          <a:srcRect/>
          <a:stretch>
            <a:fillRect/>
          </a:stretch>
        </p:blipFill>
        <p:spPr>
          <a:xfrm>
            <a:off x="1403648" y="3140968"/>
            <a:ext cx="2304256" cy="1728192"/>
          </a:xfrm>
        </p:spPr>
      </p:pic>
      <p:pic>
        <p:nvPicPr>
          <p:cNvPr id="9" name="Picture 14" descr="parson_plukdag">
            <a:hlinkClick r:id="rId5"/>
          </p:cNvPr>
          <p:cNvPicPr>
            <a:picLocks noChangeAspect="1" noChangeArrowheads="1"/>
          </p:cNvPicPr>
          <p:nvPr/>
        </p:nvPicPr>
        <p:blipFill>
          <a:blip r:embed="rId6" cstate="print"/>
          <a:srcRect/>
          <a:stretch>
            <a:fillRect/>
          </a:stretch>
        </p:blipFill>
        <p:spPr>
          <a:xfrm>
            <a:off x="6228184" y="3140968"/>
            <a:ext cx="2304256" cy="1728540"/>
          </a:xfrm>
          <a:prstGeom prst="rect">
            <a:avLst/>
          </a:prstGeom>
        </p:spPr>
      </p:pic>
      <p:pic>
        <p:nvPicPr>
          <p:cNvPr id="10" name="Picture 11" descr="evenementen%2520florian">
            <a:hlinkClick r:id="rId7"/>
          </p:cNvPr>
          <p:cNvPicPr>
            <a:picLocks noChangeAspect="1" noChangeArrowheads="1"/>
          </p:cNvPicPr>
          <p:nvPr/>
        </p:nvPicPr>
        <p:blipFill>
          <a:blip r:embed="rId8" cstate="print"/>
          <a:srcRect/>
          <a:stretch>
            <a:fillRect/>
          </a:stretch>
        </p:blipFill>
        <p:spPr>
          <a:xfrm>
            <a:off x="3707904" y="1412776"/>
            <a:ext cx="2520280" cy="1728192"/>
          </a:xfrm>
          <a:prstGeom prst="rect">
            <a:avLst/>
          </a:prstGeom>
        </p:spPr>
      </p:pic>
      <p:pic>
        <p:nvPicPr>
          <p:cNvPr id="11" name="Picture 8" descr="evenementen">
            <a:hlinkClick r:id="rId9"/>
          </p:cNvPr>
          <p:cNvPicPr>
            <a:picLocks noChangeAspect="1" noChangeArrowheads="1"/>
          </p:cNvPicPr>
          <p:nvPr/>
        </p:nvPicPr>
        <p:blipFill>
          <a:blip r:embed="rId10" cstate="print"/>
          <a:srcRect/>
          <a:stretch>
            <a:fillRect/>
          </a:stretch>
        </p:blipFill>
        <p:spPr>
          <a:xfrm>
            <a:off x="3635896" y="4869160"/>
            <a:ext cx="2603500" cy="1690688"/>
          </a:xfrm>
          <a:prstGeom prst="rect">
            <a:avLst/>
          </a:prstGeom>
        </p:spPr>
      </p:pic>
      <p:pic>
        <p:nvPicPr>
          <p:cNvPr id="12" name="Picture 2"/>
          <p:cNvPicPr>
            <a:picLocks noChangeAspect="1" noChangeArrowheads="1"/>
          </p:cNvPicPr>
          <p:nvPr/>
        </p:nvPicPr>
        <p:blipFill>
          <a:blip r:embed="rId2" cstate="print"/>
          <a:srcRect/>
          <a:stretch>
            <a:fillRect/>
          </a:stretch>
        </p:blipFill>
        <p:spPr bwMode="auto">
          <a:xfrm>
            <a:off x="4355976" y="3429000"/>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a:t>
            </a:r>
            <a:r>
              <a:rPr lang="nl-NL" dirty="0" err="1" smtClean="0"/>
              <a:t>Vb</a:t>
            </a:r>
            <a:r>
              <a:rPr lang="nl-NL" dirty="0" smtClean="0"/>
              <a:t> VOOR PAGINA DRAAIBOEK.</a:t>
            </a:r>
            <a:endParaRPr lang="nl-NL" dirty="0"/>
          </a:p>
        </p:txBody>
      </p:sp>
      <p:pic>
        <p:nvPicPr>
          <p:cNvPr id="19458" name="Picture 2"/>
          <p:cNvPicPr>
            <a:picLocks noGrp="1" noChangeAspect="1" noChangeArrowheads="1"/>
          </p:cNvPicPr>
          <p:nvPr>
            <p:ph idx="1"/>
          </p:nvPr>
        </p:nvPicPr>
        <p:blipFill>
          <a:blip r:embed="rId2" cstate="print"/>
          <a:srcRect/>
          <a:stretch>
            <a:fillRect/>
          </a:stretch>
        </p:blipFill>
        <p:spPr bwMode="auto">
          <a:xfrm>
            <a:off x="539552" y="1700808"/>
            <a:ext cx="3312368" cy="4320480"/>
          </a:xfrm>
          <a:prstGeom prst="rect">
            <a:avLst/>
          </a:prstGeom>
          <a:noFill/>
          <a:ln w="9525">
            <a:noFill/>
            <a:miter lim="800000"/>
            <a:headEnd/>
            <a:tailEnd/>
          </a:ln>
        </p:spPr>
      </p:pic>
      <p:pic>
        <p:nvPicPr>
          <p:cNvPr id="4097" name="Picture 1" descr="logo reyer"/>
          <p:cNvPicPr>
            <a:picLocks noChangeAspect="1" noChangeArrowheads="1"/>
          </p:cNvPicPr>
          <p:nvPr/>
        </p:nvPicPr>
        <p:blipFill>
          <a:blip r:embed="rId3" cstate="print">
            <a:grayscl/>
          </a:blip>
          <a:srcRect/>
          <a:stretch>
            <a:fillRect/>
          </a:stretch>
        </p:blipFill>
        <p:spPr bwMode="auto">
          <a:xfrm>
            <a:off x="5543600" y="1196752"/>
            <a:ext cx="3420888" cy="3168352"/>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4572000" y="4365104"/>
            <a:ext cx="2520280" cy="19442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SAMENSTELLEN.</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b="1" dirty="0" smtClean="0"/>
              <a:t>Draaiboek samenstellen </a:t>
            </a:r>
            <a:br>
              <a:rPr lang="nl-NL" b="1" dirty="0" smtClean="0"/>
            </a:br>
            <a:r>
              <a:rPr lang="nl-NL" dirty="0" smtClean="0"/>
              <a:t>• Stel een draaiboek samen waarin je per kolom opneemt:</a:t>
            </a:r>
            <a:br>
              <a:rPr lang="nl-NL" dirty="0" smtClean="0"/>
            </a:br>
            <a:r>
              <a:rPr lang="nl-NL" dirty="0" smtClean="0"/>
              <a:t>tijd, plaats, activiteit/programmaonderdeel, verantwoordelijke voor dat onderdeel en/of betrokken leverancier. Houd ruimte voor aantekeningen. </a:t>
            </a:r>
          </a:p>
          <a:p>
            <a:r>
              <a:rPr lang="nl-NL" dirty="0" smtClean="0"/>
              <a:t>• Stel een lijst op met alle mensen die meewerken aan het evenement, vermeld hierbij de telefoonnummers en stuur die naar alle medewerkers. </a:t>
            </a:r>
            <a:br>
              <a:rPr lang="nl-NL" dirty="0" smtClean="0"/>
            </a:br>
            <a:r>
              <a:rPr lang="nl-NL" dirty="0" smtClean="0"/>
              <a:t>• Houd tenminste één keer een operationele vergadering waarbij het organisatieteam en alle leveranciers aanwezig zijn.</a:t>
            </a:r>
            <a:br>
              <a:rPr lang="nl-NL" dirty="0" smtClean="0"/>
            </a:br>
            <a:r>
              <a:rPr lang="nl-NL" dirty="0" smtClean="0"/>
              <a:t/>
            </a:r>
            <a:br>
              <a:rPr lang="nl-NL" dirty="0" smtClean="0"/>
            </a:br>
            <a:r>
              <a:rPr lang="nl-NL" dirty="0" smtClean="0"/>
              <a:t/>
            </a:r>
            <a:br>
              <a:rPr lang="nl-NL" dirty="0" smtClean="0"/>
            </a:br>
            <a:endParaRPr lang="nl-NL" dirty="0" smtClean="0"/>
          </a:p>
          <a:p>
            <a:endParaRPr lang="nl-NL" dirty="0" smtClean="0"/>
          </a:p>
          <a:p>
            <a:endParaRPr lang="nl-NL" dirty="0"/>
          </a:p>
        </p:txBody>
      </p:sp>
      <p:pic>
        <p:nvPicPr>
          <p:cNvPr id="4" name="Picture 3"/>
          <p:cNvPicPr>
            <a:picLocks noChangeAspect="1" noChangeArrowheads="1"/>
          </p:cNvPicPr>
          <p:nvPr/>
        </p:nvPicPr>
        <p:blipFill>
          <a:blip r:embed="rId2" cstate="print"/>
          <a:srcRect/>
          <a:stretch>
            <a:fillRect/>
          </a:stretch>
        </p:blipFill>
        <p:spPr bwMode="auto">
          <a:xfrm>
            <a:off x="7452320" y="5517232"/>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TIJD –PLAATS en ACTIVITEIT.</a:t>
            </a:r>
            <a:endParaRPr lang="nl-NL" dirty="0"/>
          </a:p>
        </p:txBody>
      </p:sp>
      <p:sp>
        <p:nvSpPr>
          <p:cNvPr id="3" name="Tijdelijke aanduiding voor inhoud 2"/>
          <p:cNvSpPr>
            <a:spLocks noGrp="1"/>
          </p:cNvSpPr>
          <p:nvPr>
            <p:ph idx="1"/>
          </p:nvPr>
        </p:nvSpPr>
        <p:spPr/>
        <p:txBody>
          <a:bodyPr/>
          <a:lstStyle/>
          <a:p>
            <a:r>
              <a:rPr lang="nl-NL" dirty="0" smtClean="0"/>
              <a:t>Bij het samenstellen van een draaiboek is het belangrijk dat je de volgende onderdelen verdeelt in kolommen; de tijd, plaats, activiteit en wie de verantwoordelijke is. Zorg voor voldoende ruimte voor eventuele aantekeningen. Stel ook een lijst op van de mensen die meewerken aan het evenement, vermeld hierbij de telefoonnummers en stuur die naar alle betrokken medewerkers.</a:t>
            </a:r>
          </a:p>
          <a:p>
            <a:endParaRPr lang="nl-NL" dirty="0"/>
          </a:p>
        </p:txBody>
      </p:sp>
      <p:pic>
        <p:nvPicPr>
          <p:cNvPr id="4" name="Picture 3"/>
          <p:cNvPicPr>
            <a:picLocks noChangeAspect="1" noChangeArrowheads="1"/>
          </p:cNvPicPr>
          <p:nvPr/>
        </p:nvPicPr>
        <p:blipFill>
          <a:blip r:embed="rId2" cstate="print"/>
          <a:srcRect/>
          <a:stretch>
            <a:fillRect/>
          </a:stretch>
        </p:blipFill>
        <p:spPr bwMode="auto">
          <a:xfrm>
            <a:off x="0" y="260648"/>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FEITEN EN AFSPRAKEN.</a:t>
            </a:r>
            <a:endParaRPr lang="nl-NL" dirty="0"/>
          </a:p>
        </p:txBody>
      </p:sp>
      <p:sp>
        <p:nvSpPr>
          <p:cNvPr id="3" name="Tijdelijke aanduiding voor inhoud 2"/>
          <p:cNvSpPr>
            <a:spLocks noGrp="1"/>
          </p:cNvSpPr>
          <p:nvPr>
            <p:ph idx="1"/>
          </p:nvPr>
        </p:nvSpPr>
        <p:spPr/>
        <p:txBody>
          <a:bodyPr>
            <a:normAutofit fontScale="47500" lnSpcReduction="20000"/>
          </a:bodyPr>
          <a:lstStyle/>
          <a:p>
            <a:r>
              <a:rPr lang="nl-NL" b="1" dirty="0" smtClean="0"/>
              <a:t>Draaiboek</a:t>
            </a:r>
            <a:endParaRPr lang="nl-NL" dirty="0" smtClean="0"/>
          </a:p>
          <a:p>
            <a:r>
              <a:rPr lang="nl-NL" dirty="0" smtClean="0"/>
              <a:t>Met alleen een lijstje met programmaonderdelen ben je er nog lang niet. Het is belangrijk een draaiboek op te stellen. Een goed lopend programma valt of staat met goede voorbereiding en perfecte afstemming tijdens het evenement zelf. Een draaiboek bevat een logische opsomming van alle feiten en afspraken die gemaakt zijn in het kader van het evenement. Het is verstandig twee draaiboeken te maken; een beknopte voor de leveranciers en een meer uitgebreide voor de betrokken medewerkers. Het beste kun je werken met de volgende kolommen: </a:t>
            </a:r>
            <a:br>
              <a:rPr lang="nl-NL" dirty="0" smtClean="0"/>
            </a:br>
            <a:r>
              <a:rPr lang="nl-NL" dirty="0" smtClean="0"/>
              <a:t/>
            </a:r>
            <a:br>
              <a:rPr lang="nl-NL" dirty="0" smtClean="0"/>
            </a:br>
            <a:r>
              <a:rPr lang="nl-NL" dirty="0" smtClean="0"/>
              <a:t>1               2             3                                4 </a:t>
            </a:r>
            <a:br>
              <a:rPr lang="nl-NL" dirty="0" smtClean="0"/>
            </a:br>
            <a:r>
              <a:rPr lang="nl-NL" dirty="0" smtClean="0"/>
              <a:t>Wanneer </a:t>
            </a:r>
          </a:p>
          <a:p>
            <a:r>
              <a:rPr lang="nl-NL" dirty="0" smtClean="0"/>
              <a:t>(tijd) </a:t>
            </a:r>
            <a:br>
              <a:rPr lang="nl-NL" dirty="0" smtClean="0"/>
            </a:br>
            <a:r>
              <a:rPr lang="nl-NL" dirty="0" smtClean="0"/>
              <a:t>                Waar</a:t>
            </a:r>
          </a:p>
          <a:p>
            <a:r>
              <a:rPr lang="nl-NL" dirty="0" smtClean="0"/>
              <a:t>                (locatie)</a:t>
            </a:r>
            <a:br>
              <a:rPr lang="nl-NL" dirty="0" smtClean="0"/>
            </a:br>
            <a:r>
              <a:rPr lang="nl-NL" dirty="0" smtClean="0"/>
              <a:t>                               Wie</a:t>
            </a:r>
          </a:p>
          <a:p>
            <a:r>
              <a:rPr lang="nl-NL" dirty="0" smtClean="0"/>
              <a:t>                               (verantwoordelijke)</a:t>
            </a:r>
            <a:br>
              <a:rPr lang="nl-NL" dirty="0" smtClean="0"/>
            </a:br>
            <a:r>
              <a:rPr lang="nl-NL" dirty="0" smtClean="0"/>
              <a:t>                                                                  Wat</a:t>
            </a:r>
          </a:p>
          <a:p>
            <a:r>
              <a:rPr lang="nl-NL" dirty="0" smtClean="0"/>
              <a:t>                                                                 (activiteit)</a:t>
            </a:r>
            <a:br>
              <a:rPr lang="nl-NL" dirty="0" smtClean="0"/>
            </a:br>
            <a:r>
              <a:rPr lang="nl-NL" dirty="0" smtClean="0"/>
              <a:t/>
            </a:r>
            <a:br>
              <a:rPr lang="nl-NL" dirty="0" smtClean="0"/>
            </a:br>
            <a:endParaRPr lang="nl-NL" dirty="0" smtClean="0"/>
          </a:p>
          <a:p>
            <a:endParaRPr lang="nl-NL" dirty="0"/>
          </a:p>
        </p:txBody>
      </p:sp>
      <p:pic>
        <p:nvPicPr>
          <p:cNvPr id="4" name="Picture 3"/>
          <p:cNvPicPr>
            <a:picLocks noChangeAspect="1" noChangeArrowheads="1"/>
          </p:cNvPicPr>
          <p:nvPr/>
        </p:nvPicPr>
        <p:blipFill>
          <a:blip r:embed="rId2" cstate="print"/>
          <a:srcRect/>
          <a:stretch>
            <a:fillRect/>
          </a:stretch>
        </p:blipFill>
        <p:spPr bwMode="auto">
          <a:xfrm>
            <a:off x="251520" y="260648"/>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a:xfrm>
            <a:off x="457200" y="116632"/>
            <a:ext cx="8229600" cy="1584176"/>
          </a:xfrm>
        </p:spPr>
        <p:txBody>
          <a:bodyPr>
            <a:normAutofit fontScale="90000"/>
          </a:bodyPr>
          <a:lstStyle/>
          <a:p>
            <a:r>
              <a:rPr lang="en-US" sz="1800" dirty="0" smtClean="0"/>
              <a:t>Het schema </a:t>
            </a:r>
            <a:r>
              <a:rPr lang="en-US" sz="1800" dirty="0" err="1" smtClean="0"/>
              <a:t>hieronder</a:t>
            </a:r>
            <a:r>
              <a:rPr lang="en-US" sz="1800" dirty="0" smtClean="0"/>
              <a:t> </a:t>
            </a:r>
            <a:r>
              <a:rPr lang="en-US" sz="1800" dirty="0" err="1" smtClean="0"/>
              <a:t>kunt</a:t>
            </a:r>
            <a:r>
              <a:rPr lang="en-US" sz="1800" dirty="0" smtClean="0"/>
              <a:t> u </a:t>
            </a:r>
            <a:r>
              <a:rPr lang="en-US" sz="1800" dirty="0" err="1" smtClean="0"/>
              <a:t>gebruiken</a:t>
            </a:r>
            <a:r>
              <a:rPr lang="en-US" sz="1800" dirty="0" smtClean="0"/>
              <a:t> </a:t>
            </a:r>
            <a:r>
              <a:rPr lang="en-US" sz="1800" dirty="0" err="1" smtClean="0"/>
              <a:t>om</a:t>
            </a:r>
            <a:r>
              <a:rPr lang="en-US" sz="1800" dirty="0" smtClean="0"/>
              <a:t> </a:t>
            </a:r>
            <a:r>
              <a:rPr lang="en-US" sz="1800" dirty="0" err="1" smtClean="0"/>
              <a:t>een</a:t>
            </a:r>
            <a:r>
              <a:rPr lang="en-US" sz="1800" dirty="0" smtClean="0"/>
              <a:t> </a:t>
            </a:r>
            <a:r>
              <a:rPr lang="en-US" sz="1800" dirty="0" err="1" smtClean="0"/>
              <a:t>draaiboek</a:t>
            </a:r>
            <a:r>
              <a:rPr lang="en-US" sz="1800" dirty="0" smtClean="0"/>
              <a:t> </a:t>
            </a:r>
            <a:r>
              <a:rPr lang="en-US" sz="1800" dirty="0" err="1" smtClean="0"/>
              <a:t>te</a:t>
            </a:r>
            <a:r>
              <a:rPr lang="en-US" sz="1800" dirty="0" smtClean="0"/>
              <a:t> </a:t>
            </a:r>
            <a:r>
              <a:rPr lang="en-US" sz="1800" dirty="0" err="1" smtClean="0"/>
              <a:t>maken</a:t>
            </a:r>
            <a:r>
              <a:rPr lang="en-US" sz="1800" dirty="0" smtClean="0"/>
              <a:t>.</a:t>
            </a:r>
            <a:r>
              <a:rPr lang="nl-NL" sz="1800" dirty="0" smtClean="0"/>
              <a:t/>
            </a:r>
            <a:br>
              <a:rPr lang="nl-NL" sz="1800" dirty="0" smtClean="0"/>
            </a:br>
            <a:r>
              <a:rPr lang="en-US" sz="1800" dirty="0" err="1" smtClean="0"/>
              <a:t>Een</a:t>
            </a:r>
            <a:r>
              <a:rPr lang="en-US" sz="1800" dirty="0" smtClean="0"/>
              <a:t> </a:t>
            </a:r>
            <a:r>
              <a:rPr lang="en-US" sz="1800" dirty="0" err="1" smtClean="0"/>
              <a:t>duidelijk</a:t>
            </a:r>
            <a:r>
              <a:rPr lang="en-US" sz="1800" dirty="0" smtClean="0"/>
              <a:t> </a:t>
            </a:r>
            <a:r>
              <a:rPr lang="en-US" sz="1800" dirty="0" err="1" smtClean="0"/>
              <a:t>overzicht</a:t>
            </a:r>
            <a:r>
              <a:rPr lang="en-US" sz="1800" dirty="0" smtClean="0"/>
              <a:t> </a:t>
            </a:r>
            <a:r>
              <a:rPr lang="en-US" sz="1800" dirty="0" err="1" smtClean="0"/>
              <a:t>voor</a:t>
            </a:r>
            <a:r>
              <a:rPr lang="en-US" sz="1800" dirty="0" smtClean="0"/>
              <a:t> </a:t>
            </a:r>
            <a:r>
              <a:rPr lang="en-US" sz="1800" dirty="0" err="1" smtClean="0"/>
              <a:t>degenen</a:t>
            </a:r>
            <a:r>
              <a:rPr lang="en-US" sz="1800" dirty="0" smtClean="0"/>
              <a:t> die </a:t>
            </a:r>
            <a:r>
              <a:rPr lang="en-US" sz="1800" dirty="0" err="1" smtClean="0"/>
              <a:t>verantwoordelijk</a:t>
            </a:r>
            <a:r>
              <a:rPr lang="en-US" sz="1800" dirty="0" smtClean="0"/>
              <a:t> </a:t>
            </a:r>
            <a:r>
              <a:rPr lang="en-US" sz="1800" dirty="0" err="1" smtClean="0"/>
              <a:t>zijn</a:t>
            </a:r>
            <a:r>
              <a:rPr lang="en-US" sz="1800" dirty="0" smtClean="0"/>
              <a:t> </a:t>
            </a:r>
            <a:r>
              <a:rPr lang="en-US" sz="1800" dirty="0" err="1" smtClean="0"/>
              <a:t>bij</a:t>
            </a:r>
            <a:r>
              <a:rPr lang="en-US" sz="1800" dirty="0" smtClean="0"/>
              <a:t> het </a:t>
            </a:r>
            <a:r>
              <a:rPr lang="en-US" sz="1800" dirty="0" err="1" smtClean="0"/>
              <a:t>evenement</a:t>
            </a:r>
            <a:r>
              <a:rPr lang="en-US" dirty="0" smtClean="0"/>
              <a:t>.</a:t>
            </a:r>
            <a:r>
              <a:rPr lang="nl-NL" dirty="0" smtClean="0"/>
              <a:t/>
            </a:r>
            <a:br>
              <a:rPr lang="nl-NL" dirty="0" smtClean="0"/>
            </a:br>
            <a:endParaRPr lang="nl-NL" dirty="0"/>
          </a:p>
        </p:txBody>
      </p:sp>
      <p:sp>
        <p:nvSpPr>
          <p:cNvPr id="3" name="Tijdelijke aanduiding voor inhoud 2"/>
          <p:cNvSpPr>
            <a:spLocks noGrp="1"/>
          </p:cNvSpPr>
          <p:nvPr>
            <p:ph idx="1"/>
          </p:nvPr>
        </p:nvSpPr>
        <p:spPr>
          <a:xfrm>
            <a:off x="251520" y="1196752"/>
            <a:ext cx="8229600" cy="5157192"/>
          </a:xfrm>
        </p:spPr>
        <p:txBody>
          <a:bodyPr>
            <a:noAutofit/>
          </a:bodyPr>
          <a:lstStyle/>
          <a:p>
            <a:pPr>
              <a:buNone/>
            </a:pPr>
            <a:r>
              <a:rPr lang="en-US" sz="1400" dirty="0" smtClean="0"/>
              <a:t> </a:t>
            </a:r>
            <a:endParaRPr lang="nl-NL" sz="1400" dirty="0" smtClean="0"/>
          </a:p>
          <a:p>
            <a:endParaRPr lang="nl-NL" sz="1400" dirty="0" smtClean="0"/>
          </a:p>
          <a:p>
            <a:r>
              <a:rPr lang="en-US" sz="1400" dirty="0" smtClean="0"/>
              <a:t> </a:t>
            </a:r>
            <a:r>
              <a:rPr lang="en-US" sz="1400" dirty="0" err="1" smtClean="0"/>
              <a:t>tijd</a:t>
            </a:r>
            <a:r>
              <a:rPr lang="en-US" sz="1400" dirty="0" smtClean="0"/>
              <a:t>               </a:t>
            </a:r>
            <a:r>
              <a:rPr lang="en-US" sz="1400" dirty="0" err="1" smtClean="0"/>
              <a:t>wie</a:t>
            </a:r>
            <a:r>
              <a:rPr lang="en-US" sz="1400" dirty="0" smtClean="0"/>
              <a:t>                                </a:t>
            </a:r>
            <a:r>
              <a:rPr lang="en-US" sz="1400" dirty="0" err="1" smtClean="0"/>
              <a:t>waar</a:t>
            </a:r>
            <a:r>
              <a:rPr lang="en-US" sz="1400" dirty="0" smtClean="0"/>
              <a:t>                                                   </a:t>
            </a:r>
            <a:r>
              <a:rPr lang="nl-NL" sz="1400" dirty="0" smtClean="0"/>
              <a:t>wat                                        opmerkingen</a:t>
            </a:r>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endParaRPr lang="nl-NL" sz="1400" dirty="0" smtClean="0"/>
          </a:p>
          <a:p>
            <a:r>
              <a:rPr lang="en-US" sz="1400" dirty="0" smtClean="0"/>
              <a:t> </a:t>
            </a:r>
            <a:endParaRPr lang="nl-NL" sz="1400" dirty="0" smtClean="0"/>
          </a:p>
          <a:p>
            <a:r>
              <a:rPr lang="en-US" sz="1400" dirty="0" smtClean="0"/>
              <a:t> </a:t>
            </a:r>
            <a:endParaRPr lang="nl-NL" sz="1400" dirty="0" smtClean="0"/>
          </a:p>
          <a:p>
            <a:r>
              <a:rPr lang="en-US" sz="1400" dirty="0" smtClean="0"/>
              <a:t> </a:t>
            </a:r>
            <a:endParaRPr lang="nl-NL" sz="1400" dirty="0" smtClean="0"/>
          </a:p>
          <a:p>
            <a:r>
              <a:rPr lang="en-US" sz="1400" dirty="0" smtClean="0"/>
              <a:t> </a:t>
            </a:r>
            <a:endParaRPr lang="nl-NL" sz="1400" dirty="0" smtClean="0"/>
          </a:p>
          <a:p>
            <a:endParaRPr lang="nl-NL" sz="1400" dirty="0"/>
          </a:p>
        </p:txBody>
      </p:sp>
      <p:pic>
        <p:nvPicPr>
          <p:cNvPr id="4" name="Picture 3"/>
          <p:cNvPicPr>
            <a:picLocks noChangeAspect="1" noChangeArrowheads="1"/>
          </p:cNvPicPr>
          <p:nvPr/>
        </p:nvPicPr>
        <p:blipFill>
          <a:blip r:embed="rId2" cstate="print"/>
          <a:srcRect/>
          <a:stretch>
            <a:fillRect/>
          </a:stretch>
        </p:blipFill>
        <p:spPr bwMode="auto">
          <a:xfrm>
            <a:off x="7236296" y="4653136"/>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Tips</a:t>
            </a:r>
            <a:endParaRPr lang="nl-NL" dirty="0"/>
          </a:p>
        </p:txBody>
      </p:sp>
      <p:sp>
        <p:nvSpPr>
          <p:cNvPr id="3" name="Tijdelijke aanduiding voor inhoud 2"/>
          <p:cNvSpPr>
            <a:spLocks noGrp="1"/>
          </p:cNvSpPr>
          <p:nvPr>
            <p:ph idx="1"/>
          </p:nvPr>
        </p:nvSpPr>
        <p:spPr/>
        <p:txBody>
          <a:bodyPr>
            <a:normAutofit fontScale="85000" lnSpcReduction="10000"/>
          </a:bodyPr>
          <a:lstStyle/>
          <a:p>
            <a:r>
              <a:rPr lang="nl-NL" dirty="0" smtClean="0"/>
              <a:t>Hoe maak je een goed draaiboek?</a:t>
            </a:r>
            <a:br>
              <a:rPr lang="nl-NL" dirty="0" smtClean="0"/>
            </a:br>
            <a:r>
              <a:rPr lang="nl-NL" dirty="0" smtClean="0"/>
              <a:t>Bedenk goed voor wie het draaiboek bestemd is; </a:t>
            </a:r>
          </a:p>
          <a:p>
            <a:r>
              <a:rPr lang="nl-NL" dirty="0" smtClean="0"/>
              <a:t>Houd het draaiboek zo kort en bondig mogelijk; </a:t>
            </a:r>
          </a:p>
          <a:p>
            <a:r>
              <a:rPr lang="nl-NL" dirty="0" smtClean="0"/>
              <a:t>Beperk je tot relevante informatie; </a:t>
            </a:r>
          </a:p>
          <a:p>
            <a:r>
              <a:rPr lang="nl-NL" dirty="0" smtClean="0"/>
              <a:t>Begin op tijd met het opstellen van het draaiboek; </a:t>
            </a:r>
          </a:p>
          <a:p>
            <a:r>
              <a:rPr lang="nl-NL" dirty="0" smtClean="0"/>
              <a:t>Gebruik het draaiboek als een soort checklist vooraf; </a:t>
            </a:r>
          </a:p>
          <a:p>
            <a:r>
              <a:rPr lang="nl-NL" dirty="0" smtClean="0"/>
              <a:t>Maak een duidelijke lay-out en werk bijvoorbeeld met kleuren om de verschillende delen en hoofdstukken van elkaar te onderscheiden</a:t>
            </a:r>
          </a:p>
          <a:p>
            <a:endParaRPr lang="nl-NL" dirty="0"/>
          </a:p>
        </p:txBody>
      </p:sp>
      <p:pic>
        <p:nvPicPr>
          <p:cNvPr id="4" name="Picture 3"/>
          <p:cNvPicPr>
            <a:picLocks noChangeAspect="1" noChangeArrowheads="1"/>
          </p:cNvPicPr>
          <p:nvPr/>
        </p:nvPicPr>
        <p:blipFill>
          <a:blip r:embed="rId2" cstate="print"/>
          <a:srcRect/>
          <a:stretch>
            <a:fillRect/>
          </a:stretch>
        </p:blipFill>
        <p:spPr bwMode="auto">
          <a:xfrm>
            <a:off x="971600" y="404664"/>
            <a:ext cx="1371600" cy="1181100"/>
          </a:xfrm>
          <a:prstGeom prst="rect">
            <a:avLst/>
          </a:prstGeom>
          <a:noFill/>
          <a:ln w="9525">
            <a:noFill/>
            <a:miter lim="800000"/>
            <a:headEnd/>
            <a:tailEnd/>
          </a:ln>
        </p:spPr>
      </p:pic>
      <p:pic>
        <p:nvPicPr>
          <p:cNvPr id="5" name="Picture 3"/>
          <p:cNvPicPr>
            <a:picLocks noChangeAspect="1" noChangeArrowheads="1"/>
          </p:cNvPicPr>
          <p:nvPr/>
        </p:nvPicPr>
        <p:blipFill>
          <a:blip r:embed="rId2" cstate="print"/>
          <a:srcRect/>
          <a:stretch>
            <a:fillRect/>
          </a:stretch>
        </p:blipFill>
        <p:spPr bwMode="auto">
          <a:xfrm>
            <a:off x="6804248" y="476672"/>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smtClean="0"/>
              <a:t>Algemeen deel: vooral veel telefoonnummers</a:t>
            </a:r>
            <a:endParaRPr lang="nl-NL" dirty="0"/>
          </a:p>
        </p:txBody>
      </p:sp>
      <p:sp>
        <p:nvSpPr>
          <p:cNvPr id="3" name="Tijdelijke aanduiding voor inhoud 2"/>
          <p:cNvSpPr>
            <a:spLocks noGrp="1"/>
          </p:cNvSpPr>
          <p:nvPr>
            <p:ph idx="1"/>
          </p:nvPr>
        </p:nvSpPr>
        <p:spPr>
          <a:xfrm>
            <a:off x="827584" y="1916832"/>
            <a:ext cx="8136904" cy="4205063"/>
          </a:xfrm>
        </p:spPr>
        <p:txBody>
          <a:bodyPr>
            <a:normAutofit fontScale="55000" lnSpcReduction="20000"/>
          </a:bodyPr>
          <a:lstStyle/>
          <a:p>
            <a:r>
              <a:rPr lang="nl-NL" dirty="0" smtClean="0"/>
              <a:t>Het algemene deel van het draaiboek bevat informatie die alle medewerkers nodig hebben om hun werkzaamheden tijdens het evenement goed te kunnen uitvoeren. Dit deel moet in ieder geval het volgende bevatten:</a:t>
            </a:r>
            <a:br>
              <a:rPr lang="nl-NL" dirty="0" smtClean="0"/>
            </a:br>
            <a:r>
              <a:rPr lang="nl-NL" dirty="0" smtClean="0"/>
              <a:t>Een overzicht van het organiserend comité, waarin aangegeven is welke personen welke taken en bevoegdheden hebben en uiteraard hoe en waar deze personen tijdens het evenement te bereiken zijn; </a:t>
            </a:r>
          </a:p>
          <a:p>
            <a:r>
              <a:rPr lang="nl-NL" dirty="0" smtClean="0"/>
              <a:t>Een overzicht van de partijen die direct betrokken zijn bij het evenement met vermelding van adressen, namen van contactpersonen en telefoonnummers; </a:t>
            </a:r>
          </a:p>
          <a:p>
            <a:r>
              <a:rPr lang="nl-NL" dirty="0" smtClean="0"/>
              <a:t>Het kernprogramma met de begin- en eindtijden van de wedstrijden, de ceremonies en de locaties. </a:t>
            </a:r>
          </a:p>
          <a:p>
            <a:r>
              <a:rPr lang="nl-NL" dirty="0" smtClean="0"/>
              <a:t>Een overzicht van andere relevante organisaties zoals bijvoorbeeld KNKV, IKF, districtswerkgroepen of commissies, vervoerders. Hierbij ook weer adressen, contactpersonen en telefoonnummers. Denk hierbij ook aan artsen met weekenddienst, spoedposten voor medische hulpverlening e.d.</a:t>
            </a:r>
          </a:p>
          <a:p>
            <a:endParaRPr lang="nl-NL" dirty="0"/>
          </a:p>
        </p:txBody>
      </p:sp>
      <p:pic>
        <p:nvPicPr>
          <p:cNvPr id="5" name="Picture 3"/>
          <p:cNvPicPr>
            <a:picLocks noChangeAspect="1" noChangeArrowheads="1"/>
          </p:cNvPicPr>
          <p:nvPr/>
        </p:nvPicPr>
        <p:blipFill>
          <a:blip r:embed="rId2" cstate="print"/>
          <a:srcRect/>
          <a:stretch>
            <a:fillRect/>
          </a:stretch>
        </p:blipFill>
        <p:spPr bwMode="auto">
          <a:xfrm>
            <a:off x="7772400" y="260648"/>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smtClean="0"/>
              <a:t>Taken en acties: wie, wat, waar en hoe laat</a:t>
            </a:r>
            <a:endParaRPr lang="nl-NL" dirty="0"/>
          </a:p>
        </p:txBody>
      </p:sp>
      <p:sp>
        <p:nvSpPr>
          <p:cNvPr id="3" name="Tijdelijke aanduiding voor inhoud 2"/>
          <p:cNvSpPr>
            <a:spLocks noGrp="1"/>
          </p:cNvSpPr>
          <p:nvPr>
            <p:ph idx="1"/>
          </p:nvPr>
        </p:nvSpPr>
        <p:spPr/>
        <p:txBody>
          <a:bodyPr>
            <a:normAutofit/>
          </a:bodyPr>
          <a:lstStyle/>
          <a:p>
            <a:r>
              <a:rPr lang="nl-NL" dirty="0" smtClean="0"/>
              <a:t>Dit is de uitgebreide beschrijving van het programma. Voor elk programmaonderdeel is aangegeven:</a:t>
            </a:r>
          </a:p>
          <a:p>
            <a:pPr>
              <a:buNone/>
            </a:pPr>
            <a:r>
              <a:rPr lang="nl-NL" dirty="0" smtClean="0"/>
              <a:t/>
            </a:r>
            <a:br>
              <a:rPr lang="nl-NL" dirty="0" smtClean="0"/>
            </a:br>
            <a:r>
              <a:rPr lang="nl-NL" dirty="0" smtClean="0"/>
              <a:t>WAT het inhoudt </a:t>
            </a:r>
          </a:p>
          <a:p>
            <a:r>
              <a:rPr lang="nl-NL" dirty="0" smtClean="0"/>
              <a:t>HOE LAAT het begint en eindigt </a:t>
            </a:r>
          </a:p>
          <a:p>
            <a:r>
              <a:rPr lang="nl-NL" dirty="0" smtClean="0"/>
              <a:t>WAAR het zich afspeelt </a:t>
            </a:r>
          </a:p>
          <a:p>
            <a:r>
              <a:rPr lang="nl-NL" dirty="0" smtClean="0"/>
              <a:t>WIE voor het onderdeel verantwoordelijk is </a:t>
            </a:r>
          </a:p>
          <a:p>
            <a:endParaRPr lang="nl-NL" dirty="0"/>
          </a:p>
        </p:txBody>
      </p:sp>
      <p:pic>
        <p:nvPicPr>
          <p:cNvPr id="4" name="Picture 3"/>
          <p:cNvPicPr>
            <a:picLocks noChangeAspect="1" noChangeArrowheads="1"/>
          </p:cNvPicPr>
          <p:nvPr/>
        </p:nvPicPr>
        <p:blipFill>
          <a:blip r:embed="rId2" cstate="print"/>
          <a:srcRect/>
          <a:stretch>
            <a:fillRect/>
          </a:stretch>
        </p:blipFill>
        <p:spPr bwMode="auto">
          <a:xfrm>
            <a:off x="7092280" y="3068960"/>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EEN DRAAIBOEK.</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smtClean="0"/>
              <a:t>Het definitieve draaiboek is een complex samenspel van feiten, afspraken, briefings, research, begrotingen, vergaderingen, concepten, contracten en nog veel meer. Een draaiboek wordt opgesteld aan de hand van een programma. Zet alle feiten op een rij en zie geen enkel detail over het hoofd voordat je aan de slag gaat met het draaiboek. Neem ruim de tijd voor het maken van een draaiboek; je bent afhankelijk van derden en zult voor de volle honderd procent zeker moeten zijn dat de juiste leveranciers, instanties en medewerkers ‘geboekt’ staan. Pas als je het gevoel hebt dat alle radertjes in elkaar passen en niks aan het toeval wordt overgelaten, kun je met een gerust hart het evenement beginnen.</a:t>
            </a:r>
          </a:p>
          <a:p>
            <a:endParaRPr lang="nl-NL" dirty="0"/>
          </a:p>
        </p:txBody>
      </p:sp>
      <p:pic>
        <p:nvPicPr>
          <p:cNvPr id="4" name="Picture 3"/>
          <p:cNvPicPr>
            <a:picLocks noChangeAspect="1" noChangeArrowheads="1"/>
          </p:cNvPicPr>
          <p:nvPr/>
        </p:nvPicPr>
        <p:blipFill>
          <a:blip r:embed="rId2" cstate="print"/>
          <a:srcRect/>
          <a:stretch>
            <a:fillRect/>
          </a:stretch>
        </p:blipFill>
        <p:spPr bwMode="auto">
          <a:xfrm>
            <a:off x="0" y="548680"/>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dirty="0" smtClean="0"/>
              <a:t>           VOOR WIE IS HET BESTEMD???</a:t>
            </a:r>
            <a:endParaRPr lang="nl-NL" sz="3600" dirty="0"/>
          </a:p>
        </p:txBody>
      </p:sp>
      <p:sp>
        <p:nvSpPr>
          <p:cNvPr id="3" name="Tijdelijke aanduiding voor inhoud 2"/>
          <p:cNvSpPr>
            <a:spLocks noGrp="1"/>
          </p:cNvSpPr>
          <p:nvPr>
            <p:ph idx="1"/>
          </p:nvPr>
        </p:nvSpPr>
        <p:spPr/>
        <p:txBody>
          <a:bodyPr>
            <a:normAutofit lnSpcReduction="10000"/>
          </a:bodyPr>
          <a:lstStyle/>
          <a:p>
            <a:r>
              <a:rPr lang="nl-NL" b="1" dirty="0" smtClean="0"/>
              <a:t>Tijdens het evenement </a:t>
            </a:r>
            <a:endParaRPr lang="nl-NL" dirty="0" smtClean="0"/>
          </a:p>
          <a:p>
            <a:r>
              <a:rPr lang="nl-NL" dirty="0" smtClean="0"/>
              <a:t>• Leg het draaiboek bij alle betrokkenen neer. </a:t>
            </a:r>
            <a:br>
              <a:rPr lang="nl-NL" dirty="0" smtClean="0"/>
            </a:br>
            <a:r>
              <a:rPr lang="nl-NL" dirty="0" smtClean="0"/>
              <a:t>• Zorg dat één persoon de regie in handen heeft. </a:t>
            </a:r>
            <a:br>
              <a:rPr lang="nl-NL" dirty="0" smtClean="0"/>
            </a:br>
            <a:r>
              <a:rPr lang="nl-NL" dirty="0" smtClean="0"/>
              <a:t>• Zorg dat de regisseur bevoegd is om à la </a:t>
            </a:r>
            <a:r>
              <a:rPr lang="nl-NL" dirty="0" err="1" smtClean="0"/>
              <a:t>minute</a:t>
            </a:r>
            <a:r>
              <a:rPr lang="nl-NL" dirty="0" smtClean="0"/>
              <a:t> beslissingen te nemen. </a:t>
            </a:r>
            <a:br>
              <a:rPr lang="nl-NL" dirty="0" smtClean="0"/>
            </a:br>
            <a:r>
              <a:rPr lang="nl-NL" dirty="0" smtClean="0"/>
              <a:t>• Zorg voor één persoon die fungeert als aanspreekpunt voor alle leveranciers.</a:t>
            </a:r>
            <a:br>
              <a:rPr lang="nl-NL" dirty="0" smtClean="0"/>
            </a:br>
            <a:r>
              <a:rPr lang="nl-NL" dirty="0" smtClean="0"/>
              <a:t>• Zorg voor gastheren</a:t>
            </a:r>
          </a:p>
          <a:p>
            <a:endParaRPr lang="nl-NL" dirty="0"/>
          </a:p>
        </p:txBody>
      </p:sp>
      <p:pic>
        <p:nvPicPr>
          <p:cNvPr id="4" name="Picture 3"/>
          <p:cNvPicPr>
            <a:picLocks noChangeAspect="1" noChangeArrowheads="1"/>
          </p:cNvPicPr>
          <p:nvPr/>
        </p:nvPicPr>
        <p:blipFill>
          <a:blip r:embed="rId2" cstate="print"/>
          <a:srcRect/>
          <a:stretch>
            <a:fillRect/>
          </a:stretch>
        </p:blipFill>
        <p:spPr bwMode="auto">
          <a:xfrm>
            <a:off x="395536" y="332656"/>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12777"/>
            <a:ext cx="7772400" cy="2187674"/>
          </a:xfrm>
        </p:spPr>
        <p:txBody>
          <a:bodyPr>
            <a:normAutofit/>
          </a:bodyPr>
          <a:lstStyle/>
          <a:p>
            <a:r>
              <a:rPr lang="nl-NL" dirty="0" smtClean="0"/>
              <a:t>HOE – WAAR- WIE –WAT</a:t>
            </a:r>
            <a:br>
              <a:rPr lang="nl-NL" dirty="0" smtClean="0"/>
            </a:br>
            <a:r>
              <a:rPr lang="nl-NL" dirty="0" smtClean="0"/>
              <a:t>EN WAAROM EEN </a:t>
            </a:r>
            <a:br>
              <a:rPr lang="nl-NL" dirty="0" smtClean="0"/>
            </a:br>
            <a:r>
              <a:rPr lang="nl-NL" dirty="0" smtClean="0"/>
              <a:t> DRAAIBOEK.</a:t>
            </a:r>
            <a:endParaRPr lang="nl-NL" dirty="0"/>
          </a:p>
        </p:txBody>
      </p:sp>
      <p:sp>
        <p:nvSpPr>
          <p:cNvPr id="3" name="Ondertitel 2"/>
          <p:cNvSpPr>
            <a:spLocks noGrp="1"/>
          </p:cNvSpPr>
          <p:nvPr>
            <p:ph type="subTitle" idx="1"/>
          </p:nvPr>
        </p:nvSpPr>
        <p:spPr/>
        <p:txBody>
          <a:bodyPr/>
          <a:lstStyle/>
          <a:p>
            <a:r>
              <a:rPr lang="nl-NL" dirty="0" smtClean="0">
                <a:solidFill>
                  <a:schemeClr val="tx1"/>
                </a:solidFill>
              </a:rPr>
              <a:t>WAT VOOR EEN DRAAIBOEK.</a:t>
            </a:r>
          </a:p>
          <a:p>
            <a:r>
              <a:rPr lang="nl-NL" dirty="0" smtClean="0">
                <a:solidFill>
                  <a:schemeClr val="tx1"/>
                </a:solidFill>
              </a:rPr>
              <a:t>ALLE DRAAIBOEKEN ZIJN LANG NIET HET ZELFDE </a:t>
            </a:r>
            <a:r>
              <a:rPr lang="nl-NL" dirty="0" smtClean="0"/>
              <a:t>.</a:t>
            </a:r>
          </a:p>
        </p:txBody>
      </p:sp>
      <p:pic>
        <p:nvPicPr>
          <p:cNvPr id="4" name="Picture 3"/>
          <p:cNvPicPr>
            <a:picLocks noChangeAspect="1" noChangeArrowheads="1"/>
          </p:cNvPicPr>
          <p:nvPr/>
        </p:nvPicPr>
        <p:blipFill>
          <a:blip r:embed="rId3" cstate="print"/>
          <a:srcRect/>
          <a:stretch>
            <a:fillRect/>
          </a:stretch>
        </p:blipFill>
        <p:spPr bwMode="auto">
          <a:xfrm>
            <a:off x="7596336" y="5445224"/>
            <a:ext cx="1371600" cy="1181100"/>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1331640" y="188640"/>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VERSCHILLENDE DRAAIBOEKEN.</a:t>
            </a:r>
            <a:endParaRPr lang="nl-NL" dirty="0"/>
          </a:p>
        </p:txBody>
      </p:sp>
      <p:sp>
        <p:nvSpPr>
          <p:cNvPr id="3" name="Tijdelijke aanduiding voor inhoud 2"/>
          <p:cNvSpPr>
            <a:spLocks noGrp="1"/>
          </p:cNvSpPr>
          <p:nvPr>
            <p:ph idx="1"/>
          </p:nvPr>
        </p:nvSpPr>
        <p:spPr/>
        <p:txBody>
          <a:bodyPr>
            <a:normAutofit fontScale="77500" lnSpcReduction="20000"/>
          </a:bodyPr>
          <a:lstStyle/>
          <a:p>
            <a:r>
              <a:rPr lang="nl-NL" b="1" dirty="0" smtClean="0"/>
              <a:t>elk draaiboek is anders en heeft derhalve een andere aanpak nodig. Zoals u waarschijnlijk weet zijn er diverse soorten draaiboeken. </a:t>
            </a:r>
            <a:br>
              <a:rPr lang="nl-NL" b="1" dirty="0" smtClean="0"/>
            </a:br>
            <a:r>
              <a:rPr lang="nl-NL" b="1" dirty="0" smtClean="0"/>
              <a:t>Zo zijn er </a:t>
            </a:r>
            <a:r>
              <a:rPr lang="nl-NL" b="1" dirty="0" err="1" smtClean="0"/>
              <a:t>b.v</a:t>
            </a:r>
            <a:r>
              <a:rPr lang="nl-NL" b="1" dirty="0" smtClean="0"/>
              <a:t>. speciale draaiboeken over "het opzetten- en bedrijven van een zaak",</a:t>
            </a:r>
            <a:r>
              <a:rPr lang="nl-NL" dirty="0" smtClean="0"/>
              <a:t> </a:t>
            </a:r>
            <a:r>
              <a:rPr lang="nl-NL" b="1" dirty="0" smtClean="0"/>
              <a:t>een organisatie m.b.t. overheden, een wandel - sportorganisatie, jaarprogramma's e.d. of een klein- of groot evenement. </a:t>
            </a:r>
            <a:r>
              <a:rPr lang="nl-NL" dirty="0" smtClean="0"/>
              <a:t> </a:t>
            </a:r>
            <a:r>
              <a:rPr lang="nl-NL" b="1" dirty="0" smtClean="0"/>
              <a:t> </a:t>
            </a:r>
            <a:r>
              <a:rPr lang="nl-NL" dirty="0" smtClean="0"/>
              <a:t> </a:t>
            </a:r>
            <a:r>
              <a:rPr lang="nl-NL" b="1" dirty="0" smtClean="0"/>
              <a:t>Het zijn in principe allemaal samenstellingen van gegevens die worden verwerkt in een totaaloverzicht over </a:t>
            </a:r>
            <a:r>
              <a:rPr lang="nl-NL" b="1" dirty="0" err="1" smtClean="0"/>
              <a:t>wie-wat-waar</a:t>
            </a:r>
            <a:r>
              <a:rPr lang="nl-NL" b="1" dirty="0" smtClean="0"/>
              <a:t> doet en waar verantwoordelijkheden en aansprakelijkheden komen te liggen.</a:t>
            </a:r>
            <a:r>
              <a:rPr lang="nl-NL" dirty="0" smtClean="0"/>
              <a:t> </a:t>
            </a:r>
            <a:r>
              <a:rPr lang="nl-NL" b="1" dirty="0" smtClean="0"/>
              <a:t> </a:t>
            </a:r>
            <a:r>
              <a:rPr lang="nl-NL" dirty="0" smtClean="0"/>
              <a:t> </a:t>
            </a:r>
            <a:r>
              <a:rPr lang="nl-NL" b="1" dirty="0" smtClean="0"/>
              <a:t> </a:t>
            </a:r>
            <a:r>
              <a:rPr lang="nl-NL" dirty="0" smtClean="0"/>
              <a:t> </a:t>
            </a:r>
            <a:r>
              <a:rPr lang="nl-NL" b="1" dirty="0" smtClean="0"/>
              <a:t>  </a:t>
            </a:r>
            <a:br>
              <a:rPr lang="nl-NL" b="1" dirty="0" smtClean="0"/>
            </a:br>
            <a:r>
              <a:rPr lang="nl-NL" b="1" dirty="0" smtClean="0"/>
              <a:t>. </a:t>
            </a:r>
            <a:br>
              <a:rPr lang="nl-NL" b="1" dirty="0" smtClean="0"/>
            </a:br>
            <a:endParaRPr lang="nl-NL" dirty="0"/>
          </a:p>
        </p:txBody>
      </p:sp>
      <p:pic>
        <p:nvPicPr>
          <p:cNvPr id="4" name="Picture 3"/>
          <p:cNvPicPr>
            <a:picLocks noChangeAspect="1" noChangeArrowheads="1"/>
          </p:cNvPicPr>
          <p:nvPr/>
        </p:nvPicPr>
        <p:blipFill>
          <a:blip r:embed="rId2" cstate="print"/>
          <a:srcRect/>
          <a:stretch>
            <a:fillRect/>
          </a:stretch>
        </p:blipFill>
        <p:spPr bwMode="auto">
          <a:xfrm>
            <a:off x="7236296" y="5157192"/>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1628800"/>
          </a:xfrm>
        </p:spPr>
        <p:txBody>
          <a:bodyPr>
            <a:normAutofit/>
          </a:bodyPr>
          <a:lstStyle/>
          <a:p>
            <a:r>
              <a:rPr lang="nl-NL" sz="2200" b="1" dirty="0" smtClean="0"/>
              <a:t>Gebruik het draaiboek als leidraad voor de start, het overleg, de </a:t>
            </a:r>
            <a:r>
              <a:rPr lang="nl-NL" sz="2000" b="1" dirty="0" smtClean="0"/>
              <a:t>beslissingen etc</a:t>
            </a:r>
            <a:r>
              <a:rPr lang="nl-NL" b="1" dirty="0" smtClean="0"/>
              <a:t>. </a:t>
            </a:r>
            <a:endParaRPr lang="nl-NL" dirty="0"/>
          </a:p>
        </p:txBody>
      </p:sp>
      <p:sp>
        <p:nvSpPr>
          <p:cNvPr id="3" name="Tijdelijke aanduiding voor inhoud 2"/>
          <p:cNvSpPr>
            <a:spLocks noGrp="1"/>
          </p:cNvSpPr>
          <p:nvPr>
            <p:ph idx="1"/>
          </p:nvPr>
        </p:nvSpPr>
        <p:spPr>
          <a:xfrm>
            <a:off x="467544" y="1772816"/>
            <a:ext cx="8229600" cy="4525963"/>
          </a:xfrm>
        </p:spPr>
        <p:txBody>
          <a:bodyPr>
            <a:normAutofit fontScale="85000" lnSpcReduction="10000"/>
          </a:bodyPr>
          <a:lstStyle/>
          <a:p>
            <a:r>
              <a:rPr lang="nl-NL" b="1" dirty="0" smtClean="0"/>
              <a:t>Kortom, overleg met de organisatie van het te houden evenement over:</a:t>
            </a:r>
          </a:p>
          <a:p>
            <a:r>
              <a:rPr lang="nl-NL" b="1" dirty="0" smtClean="0"/>
              <a:t> </a:t>
            </a:r>
            <a:r>
              <a:rPr lang="nl-NL" dirty="0" smtClean="0"/>
              <a:t> </a:t>
            </a:r>
            <a:r>
              <a:rPr lang="nl-NL" b="1" dirty="0" smtClean="0"/>
              <a:t>Hoe, wie, wat en waar?</a:t>
            </a:r>
            <a:r>
              <a:rPr lang="nl-NL" dirty="0" smtClean="0"/>
              <a:t> </a:t>
            </a:r>
            <a:r>
              <a:rPr lang="nl-NL" b="1" dirty="0" smtClean="0"/>
              <a:t> </a:t>
            </a:r>
            <a:r>
              <a:rPr lang="nl-NL" dirty="0" smtClean="0"/>
              <a:t> </a:t>
            </a:r>
            <a:r>
              <a:rPr lang="nl-NL" b="1" dirty="0" smtClean="0"/>
              <a:t>  </a:t>
            </a:r>
          </a:p>
          <a:p>
            <a:r>
              <a:rPr lang="nl-NL" b="1" dirty="0" smtClean="0"/>
              <a:t> Wat moet globaal in een goed </a:t>
            </a:r>
            <a:r>
              <a:rPr lang="nl-NL" b="1" dirty="0" err="1" smtClean="0"/>
              <a:t>evenement-draaiboek</a:t>
            </a:r>
            <a:r>
              <a:rPr lang="nl-NL" b="1" dirty="0" smtClean="0"/>
              <a:t> voorkomen:</a:t>
            </a:r>
            <a:r>
              <a:rPr lang="nl-NL" dirty="0" smtClean="0"/>
              <a:t> </a:t>
            </a:r>
            <a:r>
              <a:rPr lang="nl-NL" b="1" dirty="0" smtClean="0"/>
              <a:t>. </a:t>
            </a:r>
            <a:br>
              <a:rPr lang="nl-NL" b="1" dirty="0" smtClean="0"/>
            </a:br>
            <a:r>
              <a:rPr lang="nl-NL" b="1" dirty="0" smtClean="0"/>
              <a:t> .Opvragen van GSM- en datagegevens van alle deelnemers.</a:t>
            </a:r>
            <a:r>
              <a:rPr lang="nl-NL" dirty="0" smtClean="0"/>
              <a:t> </a:t>
            </a:r>
            <a:r>
              <a:rPr lang="nl-NL" b="1" dirty="0" smtClean="0"/>
              <a:t>GSM - en datagegevens van alle bestuursleden en werkgroepleden.</a:t>
            </a:r>
            <a:r>
              <a:rPr lang="nl-NL" dirty="0" smtClean="0"/>
              <a:t> </a:t>
            </a:r>
            <a:r>
              <a:rPr lang="nl-NL" b="1" dirty="0" smtClean="0"/>
              <a:t>GSM- en datagegevens van alle overige directe participanten zoals o.a.:</a:t>
            </a:r>
            <a:r>
              <a:rPr lang="nl-NL" dirty="0" smtClean="0"/>
              <a:t> </a:t>
            </a:r>
            <a:r>
              <a:rPr lang="nl-NL" b="1" dirty="0" smtClean="0"/>
              <a:t>gemeenteambtenaren, politie, brandweer, geneeskundige dienst, bedrijven.</a:t>
            </a:r>
            <a:endParaRPr lang="nl-NL" dirty="0"/>
          </a:p>
        </p:txBody>
      </p:sp>
      <p:pic>
        <p:nvPicPr>
          <p:cNvPr id="4" name="Picture 3"/>
          <p:cNvPicPr>
            <a:picLocks noChangeAspect="1" noChangeArrowheads="1"/>
          </p:cNvPicPr>
          <p:nvPr/>
        </p:nvPicPr>
        <p:blipFill>
          <a:blip r:embed="rId2" cstate="print"/>
          <a:srcRect/>
          <a:stretch>
            <a:fillRect/>
          </a:stretch>
        </p:blipFill>
        <p:spPr bwMode="auto">
          <a:xfrm>
            <a:off x="683568" y="620688"/>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63688" y="0"/>
            <a:ext cx="6192688" cy="1700808"/>
          </a:xfrm>
        </p:spPr>
        <p:txBody>
          <a:bodyPr>
            <a:normAutofit fontScale="90000"/>
          </a:bodyPr>
          <a:lstStyle/>
          <a:p>
            <a:r>
              <a:rPr lang="nl-NL" sz="3100" b="1" dirty="0" smtClean="0"/>
              <a:t>Wat moet globaal in een goed evenement - draaiboek voorkomen</a:t>
            </a:r>
            <a:r>
              <a:rPr lang="nl-NL" b="1" dirty="0" smtClean="0"/>
              <a:t>:</a:t>
            </a:r>
            <a:endParaRPr lang="nl-NL" dirty="0"/>
          </a:p>
        </p:txBody>
      </p:sp>
      <p:sp>
        <p:nvSpPr>
          <p:cNvPr id="3" name="Tijdelijke aanduiding voor inhoud 2"/>
          <p:cNvSpPr>
            <a:spLocks noGrp="1"/>
          </p:cNvSpPr>
          <p:nvPr>
            <p:ph idx="1"/>
          </p:nvPr>
        </p:nvSpPr>
        <p:spPr>
          <a:xfrm>
            <a:off x="251520" y="1988840"/>
            <a:ext cx="8568952" cy="4464496"/>
          </a:xfrm>
        </p:spPr>
        <p:txBody>
          <a:bodyPr>
            <a:noAutofit/>
          </a:bodyPr>
          <a:lstStyle/>
          <a:p>
            <a:r>
              <a:rPr lang="nl-NL" sz="2000" b="1" dirty="0" smtClean="0"/>
              <a:t>Tekeningen met aanvullende administratieve gegevens zoals:</a:t>
            </a:r>
          </a:p>
          <a:p>
            <a:r>
              <a:rPr lang="nl-NL" sz="2000" dirty="0" smtClean="0"/>
              <a:t> </a:t>
            </a:r>
            <a:r>
              <a:rPr lang="nl-NL" sz="2000" b="1" dirty="0" smtClean="0"/>
              <a:t>de plek van brandputten, lichtmasten,verkeersborden, in- uitritten verkeer, parkeerplaatsen, plaatsing van bijvoorbeeld kramen, cateringplaatsen, bakplaatsen, politie-unit, communicatie-units, toiletten, hulpverleners, hekkenbewaarders of de zogenaamde evenementenbegeleiders.</a:t>
            </a:r>
            <a:r>
              <a:rPr lang="nl-NL" sz="2000" dirty="0" smtClean="0"/>
              <a:t> </a:t>
            </a:r>
            <a:r>
              <a:rPr lang="nl-NL" sz="2000" b="1" dirty="0" smtClean="0"/>
              <a:t/>
            </a:r>
            <a:br>
              <a:rPr lang="nl-NL" sz="2000" b="1" dirty="0" smtClean="0"/>
            </a:br>
            <a:r>
              <a:rPr lang="nl-NL" sz="2000" b="1" dirty="0" smtClean="0"/>
              <a:t>Eveneens veiligheid en bewaking,afzettingen, bereikbaarheid en parking, vergunningen en verzekeringen. </a:t>
            </a:r>
            <a:br>
              <a:rPr lang="nl-NL" sz="2000" b="1" dirty="0" smtClean="0"/>
            </a:br>
            <a:r>
              <a:rPr lang="nl-NL" sz="2000" b="1" dirty="0" smtClean="0"/>
              <a:t>. </a:t>
            </a:r>
            <a:br>
              <a:rPr lang="nl-NL" sz="2000" b="1" dirty="0" smtClean="0"/>
            </a:br>
            <a:r>
              <a:rPr lang="nl-NL" sz="2000" b="1" dirty="0" smtClean="0"/>
              <a:t>.Data en tijden van alle werkzaamheden, vóór, tijdens en </a:t>
            </a:r>
            <a:r>
              <a:rPr lang="nl-NL" sz="2000" b="1" dirty="0" err="1" smtClean="0"/>
              <a:t>ná</a:t>
            </a:r>
            <a:r>
              <a:rPr lang="nl-NL" sz="2000" b="1" dirty="0" smtClean="0"/>
              <a:t> het evenement.</a:t>
            </a:r>
            <a:r>
              <a:rPr lang="nl-NL" sz="2000" dirty="0" smtClean="0"/>
              <a:t> </a:t>
            </a:r>
            <a:r>
              <a:rPr lang="nl-NL" sz="2000" b="1" dirty="0" smtClean="0"/>
              <a:t>Communicatie intern en extern (hoe en met welke systemen wordt gewerkt).</a:t>
            </a:r>
            <a:r>
              <a:rPr lang="nl-NL" sz="2000" dirty="0" smtClean="0"/>
              <a:t> </a:t>
            </a:r>
            <a:r>
              <a:rPr lang="nl-NL" sz="2000" b="1" dirty="0" smtClean="0"/>
              <a:t>Reclame via borden, </a:t>
            </a:r>
            <a:r>
              <a:rPr lang="nl-NL" sz="2000" b="1" dirty="0" err="1" smtClean="0"/>
              <a:t>display's</a:t>
            </a:r>
            <a:r>
              <a:rPr lang="nl-NL" sz="2000" b="1" dirty="0" smtClean="0"/>
              <a:t>, affiches, advertenties in media en/of </a:t>
            </a:r>
            <a:r>
              <a:rPr lang="nl-NL" sz="2000" b="1" dirty="0" err="1" smtClean="0"/>
              <a:t>t.v</a:t>
            </a:r>
            <a:r>
              <a:rPr lang="nl-NL" sz="2000" b="1" dirty="0" smtClean="0"/>
              <a:t>..</a:t>
            </a:r>
            <a:r>
              <a:rPr lang="nl-NL" sz="2000" dirty="0" smtClean="0"/>
              <a:t> </a:t>
            </a:r>
            <a:r>
              <a:rPr lang="nl-NL" sz="2000" b="1" dirty="0" smtClean="0"/>
              <a:t> </a:t>
            </a:r>
            <a:endParaRPr lang="nl-NL" sz="2000" dirty="0"/>
          </a:p>
        </p:txBody>
      </p:sp>
      <p:pic>
        <p:nvPicPr>
          <p:cNvPr id="4" name="Picture 3"/>
          <p:cNvPicPr>
            <a:picLocks noChangeAspect="1" noChangeArrowheads="1"/>
          </p:cNvPicPr>
          <p:nvPr/>
        </p:nvPicPr>
        <p:blipFill>
          <a:blip r:embed="rId2" cstate="print"/>
          <a:srcRect/>
          <a:stretch>
            <a:fillRect/>
          </a:stretch>
        </p:blipFill>
        <p:spPr bwMode="auto">
          <a:xfrm>
            <a:off x="7308304" y="5445224"/>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INHOUDSOPGAVE DRAAIBOEK.</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dirty="0" smtClean="0"/>
              <a:t>Taakverdeling: …………………………………………..	03</a:t>
            </a:r>
          </a:p>
          <a:p>
            <a:r>
              <a:rPr lang="nl-NL" dirty="0" smtClean="0"/>
              <a:t>Tijdpad: …………………………………………………..	04</a:t>
            </a:r>
          </a:p>
          <a:p>
            <a:r>
              <a:rPr lang="nl-NL" dirty="0" smtClean="0"/>
              <a:t>Algemeen: ………………………………………………..	07</a:t>
            </a:r>
          </a:p>
          <a:p>
            <a:r>
              <a:rPr lang="nl-NL" dirty="0" smtClean="0"/>
              <a:t>Rommelmarkt: …………………………………………...	09</a:t>
            </a:r>
          </a:p>
          <a:p>
            <a:r>
              <a:rPr lang="nl-NL" dirty="0" smtClean="0"/>
              <a:t>Loterij: …………………………………………………….	11</a:t>
            </a:r>
          </a:p>
          <a:p>
            <a:r>
              <a:rPr lang="nl-NL" dirty="0" smtClean="0"/>
              <a:t>Catering: ………………………………………………….	14</a:t>
            </a:r>
          </a:p>
          <a:p>
            <a:r>
              <a:rPr lang="nl-NL" dirty="0" smtClean="0"/>
              <a:t>Financiën: ………………………………………………..	16</a:t>
            </a:r>
          </a:p>
          <a:p>
            <a:r>
              <a:rPr lang="nl-NL" dirty="0" smtClean="0"/>
              <a:t>Haar en Schmink: ……………………………………….	18</a:t>
            </a:r>
          </a:p>
          <a:p>
            <a:r>
              <a:rPr lang="nl-NL" dirty="0" smtClean="0"/>
              <a:t>Kinderspelen: ……………………………………………	20</a:t>
            </a:r>
          </a:p>
          <a:p>
            <a:r>
              <a:rPr lang="nl-NL" dirty="0" smtClean="0"/>
              <a:t>Sponsoring: ………………………………………………	22</a:t>
            </a:r>
          </a:p>
          <a:p>
            <a:r>
              <a:rPr lang="nl-NL" dirty="0" smtClean="0"/>
              <a:t>Rad van Avontuur: .……………………………………..	24</a:t>
            </a:r>
          </a:p>
          <a:p>
            <a:r>
              <a:rPr lang="nl-NL" dirty="0" smtClean="0"/>
              <a:t>Overzicht medewerkers: ………………………………. 26</a:t>
            </a:r>
          </a:p>
          <a:p>
            <a:endParaRPr lang="nl-NL" dirty="0"/>
          </a:p>
        </p:txBody>
      </p:sp>
      <p:pic>
        <p:nvPicPr>
          <p:cNvPr id="4" name="Picture 3"/>
          <p:cNvPicPr>
            <a:picLocks noChangeAspect="1" noChangeArrowheads="1"/>
          </p:cNvPicPr>
          <p:nvPr/>
        </p:nvPicPr>
        <p:blipFill>
          <a:blip r:embed="rId2" cstate="print"/>
          <a:srcRect/>
          <a:stretch>
            <a:fillRect/>
          </a:stretch>
        </p:blipFill>
        <p:spPr bwMode="auto">
          <a:xfrm>
            <a:off x="7380312" y="5373216"/>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VERDERE INHOUD</a:t>
            </a:r>
            <a:endParaRPr lang="nl-NL" dirty="0"/>
          </a:p>
        </p:txBody>
      </p:sp>
      <p:sp>
        <p:nvSpPr>
          <p:cNvPr id="3" name="Tijdelijke aanduiding voor inhoud 2"/>
          <p:cNvSpPr>
            <a:spLocks noGrp="1"/>
          </p:cNvSpPr>
          <p:nvPr>
            <p:ph idx="1"/>
          </p:nvPr>
        </p:nvSpPr>
        <p:spPr>
          <a:xfrm>
            <a:off x="1043608" y="1340768"/>
            <a:ext cx="7272808" cy="4536504"/>
          </a:xfrm>
        </p:spPr>
        <p:txBody>
          <a:bodyPr>
            <a:normAutofit fontScale="32500" lnSpcReduction="20000"/>
          </a:bodyPr>
          <a:lstStyle/>
          <a:p>
            <a:r>
              <a:rPr lang="nl-NL" dirty="0" smtClean="0"/>
              <a:t>Organisatie: ***</a:t>
            </a:r>
          </a:p>
          <a:p>
            <a:r>
              <a:rPr lang="nl-NL" dirty="0" smtClean="0"/>
              <a:t> </a:t>
            </a:r>
          </a:p>
          <a:p>
            <a:r>
              <a:rPr lang="nl-NL" dirty="0" smtClean="0"/>
              <a:t>Uitvoering: Teamleden, AC, hulpouders.</a:t>
            </a:r>
          </a:p>
          <a:p>
            <a:r>
              <a:rPr lang="nl-NL" dirty="0" smtClean="0"/>
              <a:t> </a:t>
            </a:r>
          </a:p>
          <a:p>
            <a:r>
              <a:rPr lang="nl-NL" dirty="0" smtClean="0"/>
              <a:t> </a:t>
            </a:r>
          </a:p>
          <a:p>
            <a:r>
              <a:rPr lang="nl-NL" dirty="0" smtClean="0"/>
              <a:t>Contactpersoon AC: ***</a:t>
            </a:r>
          </a:p>
          <a:p>
            <a:r>
              <a:rPr lang="nl-NL" dirty="0" smtClean="0"/>
              <a:t> </a:t>
            </a:r>
          </a:p>
          <a:p>
            <a:r>
              <a:rPr lang="nl-NL" dirty="0" smtClean="0"/>
              <a:t>Contactpersoon school: *** (dependance), *** (hoofdgebouw)</a:t>
            </a:r>
          </a:p>
          <a:p>
            <a:r>
              <a:rPr lang="nl-NL" dirty="0" smtClean="0"/>
              <a:t> </a:t>
            </a:r>
          </a:p>
          <a:p>
            <a:r>
              <a:rPr lang="nl-NL" dirty="0" smtClean="0"/>
              <a:t> </a:t>
            </a:r>
          </a:p>
          <a:p>
            <a:r>
              <a:rPr lang="nl-NL" dirty="0" smtClean="0"/>
              <a:t>Algehele coördinatie: 	***</a:t>
            </a:r>
          </a:p>
          <a:p>
            <a:r>
              <a:rPr lang="nl-NL" dirty="0" smtClean="0"/>
              <a:t> </a:t>
            </a:r>
          </a:p>
          <a:p>
            <a:r>
              <a:rPr lang="nl-NL" dirty="0" smtClean="0"/>
              <a:t>Coördinator loterij: 	***</a:t>
            </a:r>
          </a:p>
          <a:p>
            <a:r>
              <a:rPr lang="nl-NL" dirty="0" smtClean="0"/>
              <a:t> </a:t>
            </a:r>
          </a:p>
          <a:p>
            <a:r>
              <a:rPr lang="nl-NL" dirty="0" smtClean="0"/>
              <a:t>Coördinator rommelmarkt:	***</a:t>
            </a:r>
          </a:p>
          <a:p>
            <a:r>
              <a:rPr lang="nl-NL" dirty="0" smtClean="0"/>
              <a:t> </a:t>
            </a:r>
          </a:p>
          <a:p>
            <a:r>
              <a:rPr lang="nl-NL" dirty="0" smtClean="0"/>
              <a:t>Coördinator catering:	***</a:t>
            </a:r>
          </a:p>
          <a:p>
            <a:r>
              <a:rPr lang="nl-NL" dirty="0" smtClean="0"/>
              <a:t> </a:t>
            </a:r>
          </a:p>
          <a:p>
            <a:r>
              <a:rPr lang="nl-NL" dirty="0" smtClean="0"/>
              <a:t>Coördinator financiën:	****</a:t>
            </a:r>
          </a:p>
          <a:p>
            <a:r>
              <a:rPr lang="nl-NL" dirty="0" smtClean="0"/>
              <a:t> </a:t>
            </a:r>
          </a:p>
          <a:p>
            <a:r>
              <a:rPr lang="nl-NL" dirty="0" smtClean="0"/>
              <a:t>Coördinator haar/schmink:	***</a:t>
            </a:r>
          </a:p>
          <a:p>
            <a:r>
              <a:rPr lang="nl-NL" dirty="0" smtClean="0"/>
              <a:t> </a:t>
            </a:r>
          </a:p>
          <a:p>
            <a:r>
              <a:rPr lang="nl-NL" dirty="0" smtClean="0"/>
              <a:t>Coördinator kinderspelen:	***</a:t>
            </a:r>
          </a:p>
          <a:p>
            <a:r>
              <a:rPr lang="nl-NL" dirty="0" smtClean="0"/>
              <a:t> </a:t>
            </a:r>
          </a:p>
          <a:p>
            <a:r>
              <a:rPr lang="nl-NL" dirty="0" smtClean="0"/>
              <a:t>Coördinator sponsoring:	***</a:t>
            </a:r>
          </a:p>
          <a:p>
            <a:r>
              <a:rPr lang="nl-NL" dirty="0" smtClean="0"/>
              <a:t> </a:t>
            </a:r>
          </a:p>
          <a:p>
            <a:r>
              <a:rPr lang="nl-NL" dirty="0" smtClean="0"/>
              <a:t>Coördinator Rad van Avontuur:	***</a:t>
            </a:r>
          </a:p>
          <a:p>
            <a:r>
              <a:rPr lang="nl-NL" dirty="0" smtClean="0"/>
              <a:t> </a:t>
            </a:r>
          </a:p>
          <a:p>
            <a:endParaRPr lang="nl-NL" dirty="0"/>
          </a:p>
        </p:txBody>
      </p:sp>
      <p:pic>
        <p:nvPicPr>
          <p:cNvPr id="4" name="Picture 3"/>
          <p:cNvPicPr>
            <a:picLocks noChangeAspect="1" noChangeArrowheads="1"/>
          </p:cNvPicPr>
          <p:nvPr/>
        </p:nvPicPr>
        <p:blipFill>
          <a:blip r:embed="rId2" cstate="print"/>
          <a:srcRect/>
          <a:stretch>
            <a:fillRect/>
          </a:stretch>
        </p:blipFill>
        <p:spPr bwMode="auto">
          <a:xfrm>
            <a:off x="7092280" y="4653136"/>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smtClean="0"/>
              <a:t>VOORBEELD</a:t>
            </a:r>
            <a:br>
              <a:rPr lang="nl-NL" b="1" dirty="0" smtClean="0"/>
            </a:br>
            <a:r>
              <a:rPr lang="nl-NL" b="1" dirty="0" smtClean="0"/>
              <a:t>Draaiboek Schoolprogramma</a:t>
            </a:r>
            <a:endParaRPr lang="nl-NL" dirty="0"/>
          </a:p>
        </p:txBody>
      </p:sp>
      <p:sp>
        <p:nvSpPr>
          <p:cNvPr id="3" name="Tijdelijke aanduiding voor inhoud 2"/>
          <p:cNvSpPr>
            <a:spLocks noGrp="1"/>
          </p:cNvSpPr>
          <p:nvPr>
            <p:ph idx="1"/>
          </p:nvPr>
        </p:nvSpPr>
        <p:spPr/>
        <p:txBody>
          <a:bodyPr>
            <a:normAutofit fontScale="47500" lnSpcReduction="20000"/>
          </a:bodyPr>
          <a:lstStyle/>
          <a:p>
            <a:r>
              <a:rPr lang="nl-NL" b="1" dirty="0" smtClean="0"/>
              <a:t>Planning</a:t>
            </a:r>
          </a:p>
          <a:p>
            <a:r>
              <a:rPr lang="nl-NL" b="1" i="1" dirty="0" smtClean="0"/>
              <a:t>Voorbeeld</a:t>
            </a:r>
          </a:p>
          <a:p>
            <a:r>
              <a:rPr lang="nl-NL" dirty="0" smtClean="0"/>
              <a:t>08:00 uur Verzamelen activiteitenbegeleiders RAKOS; uitzetten materialen</a:t>
            </a:r>
          </a:p>
          <a:p>
            <a:r>
              <a:rPr lang="nl-NL" dirty="0" smtClean="0"/>
              <a:t>08:30 uur Verzamelen </a:t>
            </a:r>
            <a:r>
              <a:rPr lang="nl-NL" dirty="0" err="1" smtClean="0"/>
              <a:t>school-activiteitenbegeleiders</a:t>
            </a:r>
            <a:r>
              <a:rPr lang="nl-NL" dirty="0" smtClean="0"/>
              <a:t>; instructie</a:t>
            </a:r>
          </a:p>
          <a:p>
            <a:r>
              <a:rPr lang="nl-NL" dirty="0" smtClean="0"/>
              <a:t>09:00 uur Aankomst leerlingen, docenten / mentoren; welkom en uitleg,</a:t>
            </a:r>
          </a:p>
          <a:p>
            <a:r>
              <a:rPr lang="nl-NL" dirty="0" smtClean="0"/>
              <a:t>                    korte introductie Fort Vechten.</a:t>
            </a:r>
          </a:p>
          <a:p>
            <a:r>
              <a:rPr lang="nl-NL" dirty="0" smtClean="0"/>
              <a:t>                    (school-)activiteitenbegeleiders zijn aanwezig.</a:t>
            </a:r>
          </a:p>
          <a:p>
            <a:r>
              <a:rPr lang="nl-NL" dirty="0" smtClean="0"/>
              <a:t>09:15 - 09:55 Iedereen loopt naar zijn eerste activiteit, uitvoering</a:t>
            </a:r>
          </a:p>
          <a:p>
            <a:r>
              <a:rPr lang="nl-NL" dirty="0" smtClean="0"/>
              <a:t>09:55 - 10:35 Tweede activiteit</a:t>
            </a:r>
          </a:p>
          <a:p>
            <a:r>
              <a:rPr lang="nl-NL" dirty="0" smtClean="0"/>
              <a:t>10:35 - 11:15 Derde activiteit</a:t>
            </a:r>
          </a:p>
          <a:p>
            <a:r>
              <a:rPr lang="nl-NL" dirty="0" smtClean="0"/>
              <a:t>11:15 - 11:30 Pauze</a:t>
            </a:r>
          </a:p>
          <a:p>
            <a:r>
              <a:rPr lang="nl-NL" dirty="0" smtClean="0"/>
              <a:t>11:30 - 12:10 Vierde activiteit</a:t>
            </a:r>
          </a:p>
          <a:p>
            <a:r>
              <a:rPr lang="nl-NL" dirty="0" smtClean="0"/>
              <a:t>12:10 - 12:50 Vijfde Activiteit</a:t>
            </a:r>
          </a:p>
          <a:p>
            <a:r>
              <a:rPr lang="nl-NL" dirty="0" smtClean="0"/>
              <a:t>12:50 - 13:30 Zesde activiteit</a:t>
            </a:r>
          </a:p>
          <a:p>
            <a:r>
              <a:rPr lang="nl-NL" dirty="0" smtClean="0"/>
              <a:t>13:30 - 14:00 Pauze</a:t>
            </a:r>
          </a:p>
          <a:p>
            <a:r>
              <a:rPr lang="nl-NL" dirty="0" smtClean="0"/>
              <a:t>14:00 – 14:30 Evaluatie en presentatie</a:t>
            </a:r>
          </a:p>
          <a:p>
            <a:r>
              <a:rPr lang="nl-NL" dirty="0" smtClean="0"/>
              <a:t>14:30                Einde activiteit</a:t>
            </a:r>
            <a:endParaRPr lang="nl-NL" dirty="0"/>
          </a:p>
        </p:txBody>
      </p:sp>
      <p:pic>
        <p:nvPicPr>
          <p:cNvPr id="4" name="Picture 3"/>
          <p:cNvPicPr>
            <a:picLocks noChangeAspect="1" noChangeArrowheads="1"/>
          </p:cNvPicPr>
          <p:nvPr/>
        </p:nvPicPr>
        <p:blipFill>
          <a:blip r:embed="rId2" cstate="print"/>
          <a:srcRect/>
          <a:stretch>
            <a:fillRect/>
          </a:stretch>
        </p:blipFill>
        <p:spPr bwMode="auto">
          <a:xfrm>
            <a:off x="179512" y="188640"/>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4294967295"/>
          </p:nvPr>
        </p:nvPicPr>
        <p:blipFill>
          <a:blip r:embed="rId2" cstate="print"/>
          <a:srcRect l="30507" t="30861" r="29361" b="3908"/>
          <a:stretch>
            <a:fillRect/>
          </a:stretch>
        </p:blipFill>
        <p:spPr bwMode="auto">
          <a:xfrm>
            <a:off x="1259632" y="692696"/>
            <a:ext cx="6542627" cy="5112567"/>
          </a:xfrm>
          <a:prstGeom prst="rect">
            <a:avLst/>
          </a:prstGeom>
          <a:noFill/>
          <a:ln w="9525">
            <a:noFill/>
            <a:miter lim="800000"/>
            <a:headEnd/>
            <a:tailEnd/>
          </a:ln>
        </p:spPr>
      </p:pic>
      <p:pic>
        <p:nvPicPr>
          <p:cNvPr id="3" name="Picture 3"/>
          <p:cNvPicPr>
            <a:picLocks noChangeAspect="1" noChangeArrowheads="1"/>
          </p:cNvPicPr>
          <p:nvPr/>
        </p:nvPicPr>
        <p:blipFill>
          <a:blip r:embed="rId3" cstate="print"/>
          <a:srcRect/>
          <a:stretch>
            <a:fillRect/>
          </a:stretch>
        </p:blipFill>
        <p:spPr bwMode="auto">
          <a:xfrm>
            <a:off x="6588224" y="116632"/>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l="30269" t="32780" r="28388" b="14977"/>
          <a:stretch>
            <a:fillRect/>
          </a:stretch>
        </p:blipFill>
        <p:spPr bwMode="auto">
          <a:xfrm>
            <a:off x="2051720" y="188640"/>
            <a:ext cx="6048672" cy="5117788"/>
          </a:xfrm>
          <a:prstGeom prst="rect">
            <a:avLst/>
          </a:prstGeom>
          <a:noFill/>
          <a:ln w="9525">
            <a:noFill/>
            <a:miter lim="800000"/>
            <a:headEnd/>
            <a:tailEnd/>
          </a:ln>
        </p:spPr>
      </p:pic>
      <p:sp>
        <p:nvSpPr>
          <p:cNvPr id="5" name="Titel 4"/>
          <p:cNvSpPr>
            <a:spLocks noGrp="1"/>
          </p:cNvSpPr>
          <p:nvPr>
            <p:ph type="ctrTitle"/>
          </p:nvPr>
        </p:nvSpPr>
        <p:spPr>
          <a:xfrm>
            <a:off x="1763688" y="0"/>
            <a:ext cx="5472608" cy="260647"/>
          </a:xfrm>
        </p:spPr>
        <p:txBody>
          <a:bodyPr>
            <a:normAutofit fontScale="90000"/>
          </a:bodyPr>
          <a:lstStyle/>
          <a:p>
            <a:r>
              <a:rPr lang="nl-NL" sz="2200" dirty="0" smtClean="0"/>
              <a:t>VERVOLG</a:t>
            </a:r>
            <a:r>
              <a:rPr lang="nl-NL" dirty="0" smtClean="0"/>
              <a:t> </a:t>
            </a:r>
            <a:r>
              <a:rPr lang="nl-NL" sz="2200" dirty="0" smtClean="0"/>
              <a:t>CHECK LIJST</a:t>
            </a:r>
            <a:endParaRPr lang="nl-NL" sz="2200" dirty="0"/>
          </a:p>
        </p:txBody>
      </p:sp>
      <p:pic>
        <p:nvPicPr>
          <p:cNvPr id="4" name="Picture 3"/>
          <p:cNvPicPr>
            <a:picLocks noChangeAspect="1" noChangeArrowheads="1"/>
          </p:cNvPicPr>
          <p:nvPr/>
        </p:nvPicPr>
        <p:blipFill>
          <a:blip r:embed="rId3" cstate="print"/>
          <a:srcRect/>
          <a:stretch>
            <a:fillRect/>
          </a:stretch>
        </p:blipFill>
        <p:spPr bwMode="auto">
          <a:xfrm>
            <a:off x="1115616" y="2204864"/>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75656" y="332656"/>
            <a:ext cx="7524328" cy="1224136"/>
          </a:xfrm>
          <a:ln>
            <a:solidFill>
              <a:schemeClr val="bg1"/>
            </a:solidFill>
          </a:ln>
        </p:spPr>
        <p:txBody>
          <a:bodyPr>
            <a:normAutofit fontScale="90000"/>
          </a:bodyPr>
          <a:lstStyle/>
          <a:p>
            <a:r>
              <a:rPr lang="nl-NL" sz="3100" dirty="0" smtClean="0"/>
              <a:t>OOK</a:t>
            </a:r>
            <a:r>
              <a:rPr lang="nl-NL" dirty="0" smtClean="0"/>
              <a:t> BELANGRIJK </a:t>
            </a:r>
            <a:r>
              <a:rPr lang="nl-NL" sz="3100" dirty="0" smtClean="0"/>
              <a:t>VOOR EEN </a:t>
            </a:r>
            <a:r>
              <a:rPr lang="nl-NL" dirty="0" smtClean="0"/>
              <a:t>EVENEMENT </a:t>
            </a:r>
            <a:r>
              <a:rPr lang="nl-NL" sz="3100" dirty="0" smtClean="0"/>
              <a:t>EN HET </a:t>
            </a:r>
            <a:r>
              <a:rPr lang="nl-NL" dirty="0" smtClean="0"/>
              <a:t>DRAAIBOEK IS </a:t>
            </a:r>
            <a:endParaRPr lang="nl-NL" dirty="0"/>
          </a:p>
        </p:txBody>
      </p:sp>
      <p:pic>
        <p:nvPicPr>
          <p:cNvPr id="1026" name="Picture 2"/>
          <p:cNvPicPr>
            <a:picLocks noGrp="1" noChangeAspect="1" noChangeArrowheads="1"/>
          </p:cNvPicPr>
          <p:nvPr>
            <p:ph idx="1"/>
          </p:nvPr>
        </p:nvPicPr>
        <p:blipFill>
          <a:blip r:embed="rId2" cstate="print"/>
          <a:srcRect l="2481" t="23062"/>
          <a:stretch>
            <a:fillRect/>
          </a:stretch>
        </p:blipFill>
        <p:spPr bwMode="auto">
          <a:xfrm>
            <a:off x="1979712" y="1772816"/>
            <a:ext cx="6838541" cy="3888432"/>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94520" y="0"/>
            <a:ext cx="7149480" cy="1196752"/>
          </a:xfrm>
        </p:spPr>
        <p:txBody>
          <a:bodyPr>
            <a:normAutofit fontScale="90000"/>
          </a:bodyPr>
          <a:lstStyle/>
          <a:p>
            <a:r>
              <a:rPr lang="nl-NL" dirty="0" smtClean="0"/>
              <a:t>PLATTEGROND in een DRAAIBOEK</a:t>
            </a:r>
            <a:endParaRPr lang="nl-NL" dirty="0"/>
          </a:p>
        </p:txBody>
      </p:sp>
      <p:pic>
        <p:nvPicPr>
          <p:cNvPr id="1026" name="Picture 2"/>
          <p:cNvPicPr>
            <a:picLocks noGrp="1" noChangeAspect="1" noChangeArrowheads="1"/>
          </p:cNvPicPr>
          <p:nvPr>
            <p:ph idx="1"/>
          </p:nvPr>
        </p:nvPicPr>
        <p:blipFill>
          <a:blip r:embed="rId2" cstate="print"/>
          <a:srcRect l="9868" t="19724" r="11014" b="5499"/>
          <a:stretch>
            <a:fillRect/>
          </a:stretch>
        </p:blipFill>
        <p:spPr bwMode="auto">
          <a:xfrm>
            <a:off x="2288992" y="1268760"/>
            <a:ext cx="6027424" cy="532859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47664" y="836712"/>
            <a:ext cx="7056784" cy="720080"/>
          </a:xfrm>
        </p:spPr>
        <p:txBody>
          <a:bodyPr>
            <a:normAutofit fontScale="90000"/>
          </a:bodyPr>
          <a:lstStyle/>
          <a:p>
            <a:r>
              <a:rPr lang="nl-NL" dirty="0" smtClean="0"/>
              <a:t>TWEE VORMEN </a:t>
            </a:r>
            <a:endParaRPr lang="nl-NL" dirty="0"/>
          </a:p>
        </p:txBody>
      </p:sp>
      <p:sp>
        <p:nvSpPr>
          <p:cNvPr id="3" name="Tijdelijke aanduiding voor inhoud 2"/>
          <p:cNvSpPr>
            <a:spLocks noGrp="1"/>
          </p:cNvSpPr>
          <p:nvPr>
            <p:ph idx="1"/>
          </p:nvPr>
        </p:nvSpPr>
        <p:spPr>
          <a:xfrm>
            <a:off x="1115616" y="1844824"/>
            <a:ext cx="7884368" cy="4248472"/>
          </a:xfrm>
        </p:spPr>
        <p:txBody>
          <a:bodyPr>
            <a:normAutofit fontScale="47500" lnSpcReduction="20000"/>
          </a:bodyPr>
          <a:lstStyle/>
          <a:p>
            <a:endParaRPr lang="nl-NL" b="1" dirty="0" smtClean="0"/>
          </a:p>
          <a:p>
            <a:r>
              <a:rPr lang="nl-NL" dirty="0" smtClean="0"/>
              <a:t>Een </a:t>
            </a:r>
            <a:r>
              <a:rPr lang="nl-NL" b="1" dirty="0" smtClean="0"/>
              <a:t>draaiboek</a:t>
            </a:r>
            <a:r>
              <a:rPr lang="nl-NL" dirty="0" smtClean="0"/>
              <a:t> is een algemene benaming voor een </a:t>
            </a:r>
            <a:r>
              <a:rPr lang="nl-NL" dirty="0" smtClean="0">
                <a:hlinkClick r:id="rId2" action="ppaction://hlinkfile" tooltip="Medium (communicatiewetenschappen)"/>
              </a:rPr>
              <a:t>medium</a:t>
            </a:r>
            <a:r>
              <a:rPr lang="nl-NL" dirty="0" smtClean="0"/>
              <a:t>, dat refereert aan een gebeurtenis, script of evenement, waarin tot in detail beschreven staat wat er gebeuren moet, welke middelen daarvoor nodig zijn en wie welke taken heeft.</a:t>
            </a:r>
          </a:p>
          <a:p>
            <a:r>
              <a:rPr lang="nl-NL" dirty="0" smtClean="0"/>
              <a:t>Ruwweg kunnen er </a:t>
            </a:r>
            <a:r>
              <a:rPr lang="nl-NL" b="1" dirty="0" smtClean="0"/>
              <a:t>twee vormen </a:t>
            </a:r>
            <a:r>
              <a:rPr lang="nl-NL" dirty="0" smtClean="0"/>
              <a:t>van draaiboeken worden onderscheiden:</a:t>
            </a:r>
          </a:p>
          <a:p>
            <a:r>
              <a:rPr lang="nl-NL" dirty="0" smtClean="0"/>
              <a:t>Een draaiboek voor een evenement of gebeurtenis die op stapel staat, bijvoorbeeld </a:t>
            </a:r>
          </a:p>
          <a:p>
            <a:pPr lvl="1"/>
            <a:r>
              <a:rPr lang="nl-NL" dirty="0" smtClean="0"/>
              <a:t>in de filmwereld, in de vorm van een zogeheten </a:t>
            </a:r>
            <a:r>
              <a:rPr lang="nl-NL" b="1" dirty="0" smtClean="0">
                <a:hlinkClick r:id="rId3" action="ppaction://hlinkfile" tooltip="Screenplay"/>
              </a:rPr>
              <a:t>script</a:t>
            </a:r>
            <a:r>
              <a:rPr lang="nl-NL" dirty="0" smtClean="0"/>
              <a:t>, met daarin onder meer de precieze beschrijving van scènes en teksten</a:t>
            </a:r>
          </a:p>
          <a:p>
            <a:pPr lvl="1"/>
            <a:r>
              <a:rPr lang="nl-NL" dirty="0" smtClean="0"/>
              <a:t>bij evenementen (</a:t>
            </a:r>
            <a:r>
              <a:rPr lang="nl-NL" dirty="0" smtClean="0">
                <a:hlinkClick r:id="rId4" action="ppaction://hlinkfile" tooltip="Festival"/>
              </a:rPr>
              <a:t>festivals</a:t>
            </a:r>
            <a:r>
              <a:rPr lang="nl-NL" dirty="0" smtClean="0"/>
              <a:t>, </a:t>
            </a:r>
            <a:r>
              <a:rPr lang="nl-NL" dirty="0" smtClean="0">
                <a:hlinkClick r:id="rId5" action="ppaction://hlinkfile" tooltip="Kamp (verblijf) (de pagina bestaat niet)"/>
              </a:rPr>
              <a:t>kampen</a:t>
            </a:r>
            <a:r>
              <a:rPr lang="nl-NL" dirty="0" smtClean="0"/>
              <a:t>, </a:t>
            </a:r>
            <a:r>
              <a:rPr lang="nl-NL" dirty="0" smtClean="0">
                <a:hlinkClick r:id="rId6" action="ppaction://hlinkfile" tooltip="Bruiloft"/>
              </a:rPr>
              <a:t>bruiloften</a:t>
            </a:r>
            <a:r>
              <a:rPr lang="nl-NL" dirty="0" smtClean="0"/>
              <a:t> etc.), met daarin onder meer het tijdsprogramma en de taken van de verschillende medewerkers</a:t>
            </a:r>
          </a:p>
          <a:p>
            <a:pPr lvl="1"/>
            <a:r>
              <a:rPr lang="nl-NL" dirty="0" smtClean="0"/>
              <a:t>bij televisie, hierbij wordt vrijwel altijd gewerkt met een draaiboek. In sommige gevallen, zoals bij talkshows (die niet van tevoren vallen te </a:t>
            </a:r>
            <a:r>
              <a:rPr lang="nl-NL" dirty="0" err="1" smtClean="0"/>
              <a:t>scripten</a:t>
            </a:r>
            <a:r>
              <a:rPr lang="nl-NL" dirty="0" smtClean="0"/>
              <a:t>), kan ook worden gewerkt met een </a:t>
            </a:r>
            <a:r>
              <a:rPr lang="nl-NL" dirty="0" err="1" smtClean="0"/>
              <a:t>line-up</a:t>
            </a:r>
            <a:r>
              <a:rPr lang="nl-NL" dirty="0" smtClean="0"/>
              <a:t>. Een tv-draaiboek kan zowel bestaan uit een cameradraaiboek als een draaiboek voor bijvoorbeeld de productie.</a:t>
            </a:r>
          </a:p>
          <a:p>
            <a:r>
              <a:rPr lang="nl-NL" dirty="0" smtClean="0"/>
              <a:t>Een draaiboek wat ter hand genomen kan worden, mocht een bepaalde gebeurtenis zich voordoen. Dit draaiboek, ook wel </a:t>
            </a:r>
            <a:r>
              <a:rPr lang="nl-NL" dirty="0" smtClean="0">
                <a:hlinkClick r:id="rId7" action="ppaction://hlinkfile" tooltip="Scenario"/>
              </a:rPr>
              <a:t>scenario</a:t>
            </a:r>
            <a:r>
              <a:rPr lang="nl-NL" dirty="0" smtClean="0"/>
              <a:t> genoemd, wordt onder meer toegepast bij ongevallen of rampen. Het draaiboek bij een uitvaart wordt een </a:t>
            </a:r>
            <a:r>
              <a:rPr lang="nl-NL" dirty="0" err="1" smtClean="0">
                <a:hlinkClick r:id="rId8" action="ppaction://hlinkfile" tooltip="Scenarium"/>
              </a:rPr>
              <a:t>scenarium</a:t>
            </a:r>
            <a:r>
              <a:rPr lang="nl-NL" dirty="0" smtClean="0"/>
              <a:t> genoemd.</a:t>
            </a:r>
          </a:p>
          <a:p>
            <a:endParaRPr lang="nl-NL" dirty="0"/>
          </a:p>
        </p:txBody>
      </p:sp>
      <p:pic>
        <p:nvPicPr>
          <p:cNvPr id="4" name="Picture 3"/>
          <p:cNvPicPr>
            <a:picLocks noChangeAspect="1" noChangeArrowheads="1"/>
          </p:cNvPicPr>
          <p:nvPr/>
        </p:nvPicPr>
        <p:blipFill>
          <a:blip r:embed="rId9" cstate="print"/>
          <a:srcRect/>
          <a:stretch>
            <a:fillRect/>
          </a:stretch>
        </p:blipFill>
        <p:spPr bwMode="auto">
          <a:xfrm>
            <a:off x="251520" y="620688"/>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75656" y="188640"/>
            <a:ext cx="6552728" cy="1872208"/>
          </a:xfrm>
        </p:spPr>
        <p:txBody>
          <a:bodyPr>
            <a:normAutofit fontScale="90000"/>
          </a:bodyPr>
          <a:lstStyle/>
          <a:p>
            <a:r>
              <a:rPr lang="nl-NL" b="1" dirty="0" smtClean="0"/>
              <a:t>Het opstellen van een draaiboek</a:t>
            </a:r>
            <a:br>
              <a:rPr lang="nl-NL" b="1" dirty="0" smtClean="0"/>
            </a:br>
            <a:endParaRPr lang="nl-NL" dirty="0"/>
          </a:p>
        </p:txBody>
      </p:sp>
      <p:sp>
        <p:nvSpPr>
          <p:cNvPr id="3" name="Tijdelijke aanduiding voor inhoud 2"/>
          <p:cNvSpPr>
            <a:spLocks noGrp="1"/>
          </p:cNvSpPr>
          <p:nvPr>
            <p:ph idx="1"/>
          </p:nvPr>
        </p:nvSpPr>
        <p:spPr>
          <a:xfrm>
            <a:off x="1331640" y="2132856"/>
            <a:ext cx="6912768" cy="3661867"/>
          </a:xfrm>
        </p:spPr>
        <p:txBody>
          <a:bodyPr>
            <a:normAutofit fontScale="92500"/>
          </a:bodyPr>
          <a:lstStyle/>
          <a:p>
            <a:endParaRPr lang="nl-NL" dirty="0" smtClean="0"/>
          </a:p>
          <a:p>
            <a:endParaRPr lang="nl-NL" dirty="0" smtClean="0"/>
          </a:p>
          <a:p>
            <a:r>
              <a:rPr lang="nl-NL" dirty="0" smtClean="0"/>
              <a:t>Een goed draaiboek is onmisbaar bij elk evenement, zowel bij de voorbereiding als tijdens het evenement.</a:t>
            </a:r>
            <a:br>
              <a:rPr lang="nl-NL" dirty="0" smtClean="0"/>
            </a:br>
            <a:r>
              <a:rPr lang="nl-NL" dirty="0" smtClean="0"/>
              <a:t/>
            </a:r>
            <a:br>
              <a:rPr lang="nl-NL" dirty="0" smtClean="0"/>
            </a:br>
            <a:endParaRPr lang="nl-NL" dirty="0"/>
          </a:p>
        </p:txBody>
      </p:sp>
      <p:pic>
        <p:nvPicPr>
          <p:cNvPr id="4" name="Picture 3"/>
          <p:cNvPicPr>
            <a:picLocks noChangeAspect="1" noChangeArrowheads="1"/>
          </p:cNvPicPr>
          <p:nvPr/>
        </p:nvPicPr>
        <p:blipFill>
          <a:blip r:embed="rId2" cstate="print"/>
          <a:srcRect/>
          <a:stretch>
            <a:fillRect/>
          </a:stretch>
        </p:blipFill>
        <p:spPr bwMode="auto">
          <a:xfrm>
            <a:off x="1187624" y="2132856"/>
            <a:ext cx="1371600" cy="1181100"/>
          </a:xfrm>
          <a:prstGeom prst="rect">
            <a:avLst/>
          </a:prstGeom>
          <a:noFill/>
          <a:ln w="9525">
            <a:noFill/>
            <a:miter lim="800000"/>
            <a:headEnd/>
            <a:tailEnd/>
          </a:ln>
        </p:spPr>
      </p:pic>
      <p:pic>
        <p:nvPicPr>
          <p:cNvPr id="5" name="Picture 3"/>
          <p:cNvPicPr>
            <a:picLocks noChangeAspect="1" noChangeArrowheads="1"/>
          </p:cNvPicPr>
          <p:nvPr/>
        </p:nvPicPr>
        <p:blipFill>
          <a:blip r:embed="rId2" cstate="print"/>
          <a:srcRect/>
          <a:stretch>
            <a:fillRect/>
          </a:stretch>
        </p:blipFill>
        <p:spPr bwMode="auto">
          <a:xfrm>
            <a:off x="6588224" y="4797152"/>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260648"/>
            <a:ext cx="7571184" cy="994122"/>
          </a:xfrm>
        </p:spPr>
        <p:txBody>
          <a:bodyPr>
            <a:normAutofit fontScale="90000"/>
          </a:bodyPr>
          <a:lstStyle/>
          <a:p>
            <a:r>
              <a:rPr lang="nl-NL" dirty="0" smtClean="0"/>
              <a:t>ORGANISEREN VAN EEN EVENEMENT.</a:t>
            </a:r>
            <a:endParaRPr lang="nl-NL" dirty="0"/>
          </a:p>
        </p:txBody>
      </p:sp>
      <p:sp>
        <p:nvSpPr>
          <p:cNvPr id="3" name="Tijdelijke aanduiding voor inhoud 2"/>
          <p:cNvSpPr>
            <a:spLocks noGrp="1"/>
          </p:cNvSpPr>
          <p:nvPr>
            <p:ph idx="1"/>
          </p:nvPr>
        </p:nvSpPr>
        <p:spPr>
          <a:xfrm>
            <a:off x="899592" y="2132857"/>
            <a:ext cx="7560840" cy="3816424"/>
          </a:xfrm>
        </p:spPr>
        <p:txBody>
          <a:bodyPr>
            <a:normAutofit fontScale="62500" lnSpcReduction="20000"/>
          </a:bodyPr>
          <a:lstStyle/>
          <a:p>
            <a:r>
              <a:rPr lang="nl-NL" dirty="0" smtClean="0"/>
              <a:t>Het besluit is genomen om een evenement te organiseren. Dan moet er iemand binnen je bedrijf worden aangewezen die de organisatie en de verantwoording op zich neemt. Je kunt deze taak uitbesteden aan de afdeling (marketing)communicatie. Ook de afdeling personeelszaken is een geschikte keuze, zeker als het evenement voor interne doelgroepen wordt georganiseerd. Het komt ook voor dat de administratie, het (directie-)secretariaat of de directie zelf de organisatie op zich neemt. Het organiseren van een evenement is vaak meer werk dan wordt gedacht. Stel daarom altijd naast de verantwoordelijke ook een organisatieteam samen. Dit is niet alleen praktisch, want ook beslissingen krijgen hierdoor meer draagkracht.</a:t>
            </a:r>
            <a:br>
              <a:rPr lang="nl-NL" dirty="0" smtClean="0"/>
            </a:br>
            <a:r>
              <a:rPr lang="nl-NL" dirty="0" smtClean="0"/>
              <a:t/>
            </a:r>
            <a:br>
              <a:rPr lang="nl-NL" dirty="0" smtClean="0"/>
            </a:br>
            <a:endParaRPr lang="nl-NL" dirty="0"/>
          </a:p>
        </p:txBody>
      </p:sp>
      <p:pic>
        <p:nvPicPr>
          <p:cNvPr id="4" name="Picture 3"/>
          <p:cNvPicPr>
            <a:picLocks noChangeAspect="1" noChangeArrowheads="1"/>
          </p:cNvPicPr>
          <p:nvPr/>
        </p:nvPicPr>
        <p:blipFill>
          <a:blip r:embed="rId2" cstate="print"/>
          <a:srcRect/>
          <a:stretch>
            <a:fillRect/>
          </a:stretch>
        </p:blipFill>
        <p:spPr bwMode="auto">
          <a:xfrm>
            <a:off x="6948264" y="4869160"/>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 AANVANG.</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smtClean="0"/>
              <a:t> Ga na wat de aanleiding van het evenement is. </a:t>
            </a:r>
            <a:br>
              <a:rPr lang="nl-NL" dirty="0" smtClean="0"/>
            </a:br>
            <a:r>
              <a:rPr lang="nl-NL" dirty="0" smtClean="0"/>
              <a:t>• Definieer vervolgens de doelstellingen van het evenement. </a:t>
            </a:r>
            <a:br>
              <a:rPr lang="nl-NL" dirty="0" smtClean="0"/>
            </a:br>
            <a:r>
              <a:rPr lang="nl-NL" dirty="0" smtClean="0"/>
              <a:t>• Stel het beschikbaar budget vast.</a:t>
            </a:r>
            <a:br>
              <a:rPr lang="nl-NL" dirty="0" smtClean="0"/>
            </a:br>
            <a:r>
              <a:rPr lang="nl-NL" dirty="0" smtClean="0"/>
              <a:t>• Bepaal de vorm ofwel het soort evenement. </a:t>
            </a:r>
            <a:br>
              <a:rPr lang="nl-NL" dirty="0" smtClean="0"/>
            </a:br>
            <a:r>
              <a:rPr lang="nl-NL" dirty="0" smtClean="0"/>
              <a:t>• Benoem de aard of het karakter van het evenement. </a:t>
            </a:r>
            <a:br>
              <a:rPr lang="nl-NL" dirty="0" smtClean="0"/>
            </a:br>
            <a:r>
              <a:rPr lang="nl-NL" dirty="0" smtClean="0"/>
              <a:t>• Maak een profiel van de gasten.</a:t>
            </a:r>
            <a:br>
              <a:rPr lang="nl-NL" dirty="0" smtClean="0"/>
            </a:br>
            <a:r>
              <a:rPr lang="nl-NL" dirty="0" smtClean="0"/>
              <a:t/>
            </a:r>
            <a:br>
              <a:rPr lang="nl-NL" dirty="0" smtClean="0"/>
            </a:br>
            <a:endParaRPr lang="nl-NL" dirty="0" smtClean="0"/>
          </a:p>
          <a:p>
            <a:endParaRPr lang="nl-NL" dirty="0"/>
          </a:p>
        </p:txBody>
      </p:sp>
      <p:pic>
        <p:nvPicPr>
          <p:cNvPr id="4" name="Picture 3"/>
          <p:cNvPicPr>
            <a:picLocks noChangeAspect="1" noChangeArrowheads="1"/>
          </p:cNvPicPr>
          <p:nvPr/>
        </p:nvPicPr>
        <p:blipFill>
          <a:blip r:embed="rId2" cstate="print"/>
          <a:srcRect/>
          <a:stretch>
            <a:fillRect/>
          </a:stretch>
        </p:blipFill>
        <p:spPr bwMode="auto">
          <a:xfrm>
            <a:off x="7524328" y="5229200"/>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ORGANISEREN WIJ HET!!!!</a:t>
            </a:r>
            <a:endParaRPr lang="nl-NL" dirty="0"/>
          </a:p>
        </p:txBody>
      </p:sp>
      <p:sp>
        <p:nvSpPr>
          <p:cNvPr id="3" name="Tijdelijke aanduiding voor inhoud 2"/>
          <p:cNvSpPr>
            <a:spLocks noGrp="1"/>
          </p:cNvSpPr>
          <p:nvPr>
            <p:ph idx="1"/>
          </p:nvPr>
        </p:nvSpPr>
        <p:spPr/>
        <p:txBody>
          <a:bodyPr>
            <a:normAutofit fontScale="85000" lnSpcReduction="10000"/>
          </a:bodyPr>
          <a:lstStyle/>
          <a:p>
            <a:r>
              <a:rPr lang="nl-NL" b="1" dirty="0" smtClean="0"/>
              <a:t>Intern organiseren of uitbesteden </a:t>
            </a:r>
            <a:endParaRPr lang="nl-NL" dirty="0" smtClean="0"/>
          </a:p>
          <a:p>
            <a:r>
              <a:rPr lang="nl-NL" dirty="0" smtClean="0"/>
              <a:t>• Bedenk of er intern genoeg tijd vrij te maken is om het evenement te organiseren. </a:t>
            </a:r>
            <a:br>
              <a:rPr lang="nl-NL" dirty="0" smtClean="0"/>
            </a:br>
            <a:r>
              <a:rPr lang="nl-NL" dirty="0" smtClean="0"/>
              <a:t>• Ga na of het budget het toelaat om de organisatie (van bepaalde programmaonderdelen) uit te besteden. </a:t>
            </a:r>
            <a:br>
              <a:rPr lang="nl-NL" dirty="0" smtClean="0"/>
            </a:br>
            <a:r>
              <a:rPr lang="nl-NL" dirty="0" smtClean="0"/>
              <a:t>• Onderzoek of er genoeg kennis en ervaring in huis is om het evenement zelf te organiseren. </a:t>
            </a:r>
            <a:br>
              <a:rPr lang="nl-NL" dirty="0" smtClean="0"/>
            </a:br>
            <a:r>
              <a:rPr lang="nl-NL" dirty="0" smtClean="0"/>
              <a:t>• Vraag je af of jouw bedrijf de organisatorische en financiële risico’s kan dragen.</a:t>
            </a:r>
            <a:br>
              <a:rPr lang="nl-NL" dirty="0" smtClean="0"/>
            </a:br>
            <a:r>
              <a:rPr lang="nl-NL" dirty="0" smtClean="0"/>
              <a:t/>
            </a:r>
            <a:br>
              <a:rPr lang="nl-NL" dirty="0" smtClean="0"/>
            </a:br>
            <a:endParaRPr lang="nl-NL" dirty="0" smtClean="0"/>
          </a:p>
          <a:p>
            <a:endParaRPr lang="nl-NL" dirty="0"/>
          </a:p>
        </p:txBody>
      </p:sp>
      <p:pic>
        <p:nvPicPr>
          <p:cNvPr id="4" name="Picture 3"/>
          <p:cNvPicPr>
            <a:picLocks noChangeAspect="1" noChangeArrowheads="1"/>
          </p:cNvPicPr>
          <p:nvPr/>
        </p:nvPicPr>
        <p:blipFill>
          <a:blip r:embed="rId2" cstate="print"/>
          <a:srcRect/>
          <a:stretch>
            <a:fillRect/>
          </a:stretch>
        </p:blipFill>
        <p:spPr bwMode="auto">
          <a:xfrm>
            <a:off x="7524328" y="5517232"/>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8640"/>
            <a:ext cx="8640960" cy="1584176"/>
          </a:xfrm>
        </p:spPr>
        <p:txBody>
          <a:bodyPr>
            <a:noAutofit/>
          </a:bodyPr>
          <a:lstStyle/>
          <a:p>
            <a:r>
              <a:rPr lang="nl-NL" sz="3200" b="1" dirty="0" smtClean="0"/>
              <a:t>Hoe maak ik een draaiboek om iets te organiseren?</a:t>
            </a:r>
            <a:br>
              <a:rPr lang="nl-NL" sz="3200" b="1" dirty="0" smtClean="0"/>
            </a:br>
            <a:r>
              <a:rPr lang="nl-NL" sz="3200" dirty="0" smtClean="0"/>
              <a:t> </a:t>
            </a:r>
            <a:br>
              <a:rPr lang="nl-NL" sz="3200" dirty="0" smtClean="0"/>
            </a:br>
            <a:endParaRPr lang="nl-NL" sz="3200" dirty="0"/>
          </a:p>
        </p:txBody>
      </p:sp>
      <p:sp>
        <p:nvSpPr>
          <p:cNvPr id="3" name="Tijdelijke aanduiding voor inhoud 2"/>
          <p:cNvSpPr>
            <a:spLocks noGrp="1"/>
          </p:cNvSpPr>
          <p:nvPr>
            <p:ph idx="1"/>
          </p:nvPr>
        </p:nvSpPr>
        <p:spPr>
          <a:xfrm>
            <a:off x="395536" y="1340768"/>
            <a:ext cx="8229600" cy="5256584"/>
          </a:xfrm>
        </p:spPr>
        <p:txBody>
          <a:bodyPr>
            <a:normAutofit fontScale="25000" lnSpcReduction="20000"/>
          </a:bodyPr>
          <a:lstStyle/>
          <a:p>
            <a:r>
              <a:rPr lang="nl-NL" b="1" dirty="0" smtClean="0"/>
              <a:t>Organiseren: een goed plan is onmisbaar.</a:t>
            </a:r>
          </a:p>
          <a:p>
            <a:r>
              <a:rPr lang="nl-NL" sz="4800" dirty="0" smtClean="0"/>
              <a:t>Organiseren moet je zelf doen. </a:t>
            </a:r>
            <a:r>
              <a:rPr lang="nl-NL" sz="4800" b="1" dirty="0" smtClean="0"/>
              <a:t>Het helpt als je een draaiboek maakt</a:t>
            </a:r>
            <a:r>
              <a:rPr lang="nl-NL" sz="4800" dirty="0" smtClean="0"/>
              <a:t>. Een draaiboek voorkomt dat je zaken over het hoofd ziet. Het helpt bij het ordenen en verdelen van taken. In het draaiboek staan alle taken en werkzaamheden die gaandeweg aan de orde komen.</a:t>
            </a:r>
          </a:p>
          <a:p>
            <a:r>
              <a:rPr lang="nl-NL" sz="4800" dirty="0" smtClean="0"/>
              <a:t> </a:t>
            </a:r>
          </a:p>
          <a:p>
            <a:r>
              <a:rPr lang="nl-NL" sz="4800" dirty="0" smtClean="0"/>
              <a:t>In het draaiboek maak je met je groepje afspraken over tijdpad en taakverdeling. Vragen over het doel, de doelgroep, de boodschap van het evenement en het vinden van een geschikte werkvorm beantwoord je voordat je aan het draaiboek begint.</a:t>
            </a:r>
          </a:p>
          <a:p>
            <a:r>
              <a:rPr lang="nl-NL" sz="4800" dirty="0" smtClean="0"/>
              <a:t> </a:t>
            </a:r>
          </a:p>
          <a:p>
            <a:r>
              <a:rPr lang="nl-NL" sz="4800" b="1" dirty="0" smtClean="0"/>
              <a:t>Plan van aanpak</a:t>
            </a:r>
          </a:p>
          <a:p>
            <a:r>
              <a:rPr lang="nl-NL" sz="4800" dirty="0" smtClean="0"/>
              <a:t>In het plan van aanpak komen de volgende vragen aan de orde:</a:t>
            </a:r>
          </a:p>
          <a:p>
            <a:pPr lvl="0"/>
            <a:r>
              <a:rPr lang="nl-NL" sz="4800" dirty="0" smtClean="0"/>
              <a:t>Wat wil je organiseren?</a:t>
            </a:r>
          </a:p>
          <a:p>
            <a:pPr lvl="0"/>
            <a:r>
              <a:rPr lang="nl-NL" sz="4800" dirty="0" smtClean="0"/>
              <a:t>Wat is het doel: wat wil je bereiken?</a:t>
            </a:r>
          </a:p>
          <a:p>
            <a:pPr lvl="0"/>
            <a:r>
              <a:rPr lang="nl-NL" sz="4800" dirty="0" smtClean="0"/>
              <a:t>Wie is de doelgroep: bij wie wil je wat bereiken?</a:t>
            </a:r>
          </a:p>
          <a:p>
            <a:pPr lvl="0"/>
            <a:r>
              <a:rPr lang="nl-NL" sz="4800" dirty="0" smtClean="0"/>
              <a:t>Wat is de boodschap?</a:t>
            </a:r>
          </a:p>
          <a:p>
            <a:pPr lvl="0"/>
            <a:r>
              <a:rPr lang="nl-NL" sz="4800" dirty="0" smtClean="0"/>
              <a:t>Wanneer ga je beginnen?</a:t>
            </a:r>
          </a:p>
          <a:p>
            <a:pPr lvl="0"/>
            <a:r>
              <a:rPr lang="nl-NL" sz="4800" dirty="0" smtClean="0"/>
              <a:t>Wanneer ben je klaar?</a:t>
            </a:r>
          </a:p>
          <a:p>
            <a:r>
              <a:rPr lang="nl-NL" sz="4800" dirty="0" smtClean="0"/>
              <a:t> </a:t>
            </a:r>
          </a:p>
          <a:p>
            <a:r>
              <a:rPr lang="nl-NL" sz="4800" dirty="0" smtClean="0"/>
              <a:t>Als je deze vragen hebt beantwoord, is het tijd voor het draaiboek.</a:t>
            </a:r>
          </a:p>
          <a:p>
            <a:r>
              <a:rPr lang="nl-NL" sz="4800" dirty="0" smtClean="0"/>
              <a:t> </a:t>
            </a:r>
          </a:p>
          <a:p>
            <a:r>
              <a:rPr lang="nl-NL" sz="4800" b="1" dirty="0" smtClean="0"/>
              <a:t>Draaiboek maken</a:t>
            </a:r>
          </a:p>
          <a:p>
            <a:r>
              <a:rPr lang="nl-NL" sz="4800" dirty="0" smtClean="0"/>
              <a:t>Je draaiboek werk je telkens bij. Wees concreet over de activiteiten op korte termijn. Over de activiteiten die later plaatsvinden, hoef je in het begin nog niet zo precies te zijn. Die werk je pas uit als je verder bent met de voorbereidingen. Zo kom je tot een gedetailleerd draaiboek waarin van uur tot uur staat beschreven wat er gaat gebeuren, op welke locatie en wie daarvoor verantwoordelijk is.</a:t>
            </a:r>
          </a:p>
          <a:p>
            <a:r>
              <a:rPr lang="nl-NL" sz="4800" dirty="0" smtClean="0"/>
              <a:t> </a:t>
            </a:r>
          </a:p>
          <a:p>
            <a:r>
              <a:rPr lang="nl-NL" sz="4800" b="1" dirty="0" smtClean="0"/>
              <a:t>Wat moet er in het draaiboek?</a:t>
            </a:r>
          </a:p>
          <a:p>
            <a:r>
              <a:rPr lang="nl-NL" sz="4800" dirty="0" smtClean="0"/>
              <a:t>In het draaiboek staat wie wat gaat doen, en vooral wanneer. Maak een schema met ook een kolom voor bijzonderheden. Daarin kun je extra informatie over een bepaalde taak opnemen. Hieronder vind je een schema dat je voor je eigen draaiboek kunt gebruiken. </a:t>
            </a:r>
          </a:p>
          <a:p>
            <a:r>
              <a:rPr lang="nl-NL" sz="4800" dirty="0" smtClean="0"/>
              <a:t/>
            </a:r>
            <a:br>
              <a:rPr lang="nl-NL" sz="4800" dirty="0" smtClean="0"/>
            </a:br>
            <a:endParaRPr lang="nl-NL" sz="4800" dirty="0"/>
          </a:p>
        </p:txBody>
      </p:sp>
      <p:pic>
        <p:nvPicPr>
          <p:cNvPr id="4" name="Picture 3"/>
          <p:cNvPicPr>
            <a:picLocks noChangeAspect="1" noChangeArrowheads="1"/>
          </p:cNvPicPr>
          <p:nvPr/>
        </p:nvPicPr>
        <p:blipFill>
          <a:blip r:embed="rId2" cstate="print"/>
          <a:srcRect/>
          <a:stretch>
            <a:fillRect/>
          </a:stretch>
        </p:blipFill>
        <p:spPr bwMode="auto">
          <a:xfrm>
            <a:off x="6588224" y="3068960"/>
            <a:ext cx="1152128" cy="948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EEN GOED DRAAIBOEK IS NIET EENVOUDIG.</a:t>
            </a:r>
            <a:endParaRPr lang="nl-NL" dirty="0"/>
          </a:p>
        </p:txBody>
      </p:sp>
      <p:sp>
        <p:nvSpPr>
          <p:cNvPr id="3" name="Tijdelijke aanduiding voor inhoud 2"/>
          <p:cNvSpPr>
            <a:spLocks noGrp="1"/>
          </p:cNvSpPr>
          <p:nvPr>
            <p:ph idx="1"/>
          </p:nvPr>
        </p:nvSpPr>
        <p:spPr/>
        <p:txBody>
          <a:bodyPr>
            <a:normAutofit fontScale="85000" lnSpcReduction="10000"/>
          </a:bodyPr>
          <a:lstStyle/>
          <a:p>
            <a:r>
              <a:rPr lang="nl-NL" b="1" dirty="0" smtClean="0"/>
              <a:t>"Het maken van een draaiboek is niet zo eenvoudig  Het onderstaande plaatje is een voorbeeld van een </a:t>
            </a:r>
            <a:r>
              <a:rPr lang="nl-NL" b="1" dirty="0" err="1" smtClean="0"/>
              <a:t>draaiboek-kaft</a:t>
            </a:r>
            <a:r>
              <a:rPr lang="nl-NL" b="1" dirty="0" smtClean="0"/>
              <a:t>. Presenteer geen A4 </a:t>
            </a:r>
            <a:r>
              <a:rPr lang="nl-NL" b="1" dirty="0" err="1" smtClean="0"/>
              <a:t>tje</a:t>
            </a:r>
            <a:r>
              <a:rPr lang="nl-NL" b="1" dirty="0" smtClean="0"/>
              <a:t> of kladje, maak er dan ook iets moois van.</a:t>
            </a:r>
            <a:r>
              <a:rPr lang="nl-NL" dirty="0" smtClean="0"/>
              <a:t> </a:t>
            </a:r>
          </a:p>
          <a:p>
            <a:r>
              <a:rPr lang="nl-NL" b="1" u="sng" dirty="0" smtClean="0"/>
              <a:t>Wat moet u doen om te starten met een draaiboek?</a:t>
            </a:r>
            <a:r>
              <a:rPr lang="nl-NL" dirty="0" smtClean="0"/>
              <a:t> </a:t>
            </a:r>
            <a:r>
              <a:rPr lang="nl-NL" b="1" dirty="0" smtClean="0"/>
              <a:t> </a:t>
            </a:r>
            <a:r>
              <a:rPr lang="nl-NL" dirty="0" smtClean="0"/>
              <a:t> </a:t>
            </a:r>
            <a:r>
              <a:rPr lang="nl-NL" b="1" u="sng" dirty="0" smtClean="0"/>
              <a:t>Veelal wordt in de omgeving gezocht en gevraagd hoe dit werkt.  </a:t>
            </a:r>
            <a:r>
              <a:rPr lang="nl-NL" dirty="0" smtClean="0"/>
              <a:t> </a:t>
            </a:r>
            <a:r>
              <a:rPr lang="nl-NL" b="1" u="sng" dirty="0" smtClean="0"/>
              <a:t>Dit vergt nogal wat werk, dus is het veel eenvoudiger om een bestaand draaiboek te kopiëren.</a:t>
            </a:r>
            <a:r>
              <a:rPr lang="nl-NL" b="1" dirty="0" smtClean="0"/>
              <a:t>.</a:t>
            </a:r>
            <a:r>
              <a:rPr lang="nl-NL" dirty="0" smtClean="0"/>
              <a:t> </a:t>
            </a:r>
            <a:r>
              <a:rPr lang="nl-NL" b="1" dirty="0" smtClean="0"/>
              <a:t> </a:t>
            </a:r>
            <a:r>
              <a:rPr lang="nl-NL" dirty="0" smtClean="0"/>
              <a:t> </a:t>
            </a:r>
            <a:r>
              <a:rPr lang="nl-NL" b="1" dirty="0" smtClean="0"/>
              <a:t>Helaas, dat gaat/mag niet om verschillende redenen. </a:t>
            </a:r>
            <a:endParaRPr lang="nl-NL" dirty="0"/>
          </a:p>
        </p:txBody>
      </p:sp>
      <p:pic>
        <p:nvPicPr>
          <p:cNvPr id="4" name="Picture 3"/>
          <p:cNvPicPr>
            <a:picLocks noChangeAspect="1" noChangeArrowheads="1"/>
          </p:cNvPicPr>
          <p:nvPr/>
        </p:nvPicPr>
        <p:blipFill>
          <a:blip r:embed="rId2" cstate="print"/>
          <a:srcRect/>
          <a:stretch>
            <a:fillRect/>
          </a:stretch>
        </p:blipFill>
        <p:spPr bwMode="auto">
          <a:xfrm>
            <a:off x="7308304" y="5373216"/>
            <a:ext cx="1371600" cy="118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298</TotalTime>
  <Words>1142</Words>
  <Application>Microsoft Office PowerPoint</Application>
  <PresentationFormat>Diavoorstelling (4:3)</PresentationFormat>
  <Paragraphs>201</Paragraphs>
  <Slides>29</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29</vt:i4>
      </vt:variant>
    </vt:vector>
  </HeadingPairs>
  <TitlesOfParts>
    <vt:vector size="32" baseType="lpstr">
      <vt:lpstr>Arial</vt:lpstr>
      <vt:lpstr>Calibri</vt:lpstr>
      <vt:lpstr>Office-thema</vt:lpstr>
      <vt:lpstr>      EEN DRAAIBOEK MAKEN.</vt:lpstr>
      <vt:lpstr>HOE – WAAR- WIE –WAT EN WAAROM EEN   DRAAIBOEK.</vt:lpstr>
      <vt:lpstr>TWEE VORMEN </vt:lpstr>
      <vt:lpstr>Het opstellen van een draaiboek </vt:lpstr>
      <vt:lpstr>ORGANISEREN VAN EEN EVENEMENT.</vt:lpstr>
      <vt:lpstr>VOOR AANVANG.</vt:lpstr>
      <vt:lpstr>HOE ORGANISEREN WIJ HET!!!!</vt:lpstr>
      <vt:lpstr>Hoe maak ik een draaiboek om iets te organiseren?   </vt:lpstr>
      <vt:lpstr>EEN GOED DRAAIBOEK IS NIET EENVOUDIG.</vt:lpstr>
      <vt:lpstr>    Vb VOOR PAGINA DRAAIBOEK.</vt:lpstr>
      <vt:lpstr>HET SAMENSTELLEN.</vt:lpstr>
      <vt:lpstr>    TIJD –PLAATS en ACTIVITEIT.</vt:lpstr>
      <vt:lpstr>FEITEN EN AFSPRAKEN.</vt:lpstr>
      <vt:lpstr>Het schema hieronder kunt u gebruiken om een draaiboek te maken. Een duidelijk overzicht voor degenen die verantwoordelijk zijn bij het evenement. </vt:lpstr>
      <vt:lpstr>Tips</vt:lpstr>
      <vt:lpstr>Algemeen deel: vooral veel telefoonnummers</vt:lpstr>
      <vt:lpstr>Taken en acties: wie, wat, waar en hoe laat</vt:lpstr>
      <vt:lpstr>WAAROM EEN DRAAIBOEK.</vt:lpstr>
      <vt:lpstr>           VOOR WIE IS HET BESTEMD???</vt:lpstr>
      <vt:lpstr>VERSCHILLENDE DRAAIBOEKEN.</vt:lpstr>
      <vt:lpstr>Gebruik het draaiboek als leidraad voor de start, het overleg, de beslissingen etc. </vt:lpstr>
      <vt:lpstr>Wat moet globaal in een goed evenement - draaiboek voorkomen:</vt:lpstr>
      <vt:lpstr>INHOUDSOPGAVE DRAAIBOEK.</vt:lpstr>
      <vt:lpstr>VERDERE INHOUD</vt:lpstr>
      <vt:lpstr>VOORBEELD Draaiboek Schoolprogramma</vt:lpstr>
      <vt:lpstr>PowerPoint-presentatie</vt:lpstr>
      <vt:lpstr>VERVOLG CHECK LIJST</vt:lpstr>
      <vt:lpstr>OOK BELANGRIJK VOOR EEN EVENEMENT EN HET DRAAIBOEK IS </vt:lpstr>
      <vt:lpstr>PLATTEGROND in een DRAAIBOEK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 EN WAAROM  EEN  DRAAIBOEK</dc:title>
  <dc:creator>Brinkman</dc:creator>
  <cp:lastModifiedBy>Joyce Vonk</cp:lastModifiedBy>
  <cp:revision>51</cp:revision>
  <dcterms:created xsi:type="dcterms:W3CDTF">2011-12-14T16:17:35Z</dcterms:created>
  <dcterms:modified xsi:type="dcterms:W3CDTF">2016-10-31T09:48:59Z</dcterms:modified>
</cp:coreProperties>
</file>